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Inter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4" roundtripDataSignature="AMtx7mg/jJ+h8N5zwhxgBfsGNc3uImN2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nter-boldItalic.fntdata"/><Relationship Id="rId72" Type="http://schemas.openxmlformats.org/officeDocument/2006/relationships/font" Target="fonts/Inter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nter-bold.fntdata"/><Relationship Id="rId70" Type="http://schemas.openxmlformats.org/officeDocument/2006/relationships/font" Target="fonts/Inter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1" Type="http://schemas.openxmlformats.org/officeDocument/2006/relationships/image" Target="../media/image33.png"/><Relationship Id="rId10" Type="http://schemas.openxmlformats.org/officeDocument/2006/relationships/image" Target="../media/image51.png"/><Relationship Id="rId9" Type="http://schemas.openxmlformats.org/officeDocument/2006/relationships/image" Target="../media/image47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45.png"/><Relationship Id="rId8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37" y="416819"/>
            <a:ext cx="2105022" cy="233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381643" y="1381141"/>
            <a:ext cx="5143497" cy="2381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88037" y="376998"/>
            <a:ext cx="2105023" cy="27323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Микросервисы и API. Lesson 1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15150" y="2046425"/>
            <a:ext cx="6858900" cy="1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5000" u="none" cap="none" strike="noStrike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1. Основы микросервисов</a:t>
            </a:r>
            <a:endParaRPr b="1" i="0" sz="5000" u="none" cap="none" strike="noStrike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Монолитные приложения</a:t>
            </a:r>
            <a:endParaRPr/>
          </a:p>
        </p:txBody>
      </p:sp>
      <p:pic>
        <p:nvPicPr>
          <p:cNvPr descr="preencoded.png"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0" y="1152474"/>
            <a:ext cx="513939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Это приложения, построенные как единое целое, где вся логика по обработке запросов помещается внутрь одного процесса.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Все компоненты приложения (логика, база данных, интерфейс) находятся в едином, неразделимом блоке.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5">
            <a:alphaModFix/>
          </a:blip>
          <a:srcRect b="0" l="3474" r="20455" t="6075"/>
          <a:stretch/>
        </p:blipFill>
        <p:spPr>
          <a:xfrm>
            <a:off x="5406683" y="911464"/>
            <a:ext cx="3737317" cy="26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Пример «Интернет магазин»</a:t>
            </a:r>
            <a:endParaRPr/>
          </a:p>
        </p:txBody>
      </p:sp>
      <p:pic>
        <p:nvPicPr>
          <p:cNvPr descr="preencoded.png"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0" y="3080825"/>
            <a:ext cx="9144000" cy="206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Font typeface="Noto Sans Symbols"/>
              <a:buChar char="✔"/>
            </a:pPr>
            <a:r>
              <a:rPr lang="ru-RU" sz="1600">
                <a:solidFill>
                  <a:schemeClr val="dk1"/>
                </a:solidFill>
              </a:rPr>
              <a:t>Пользовательский интерфейс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Font typeface="Noto Sans Symbols"/>
              <a:buChar char="✔"/>
            </a:pPr>
            <a:r>
              <a:rPr lang="ru-RU" sz="1600">
                <a:solidFill>
                  <a:schemeClr val="dk1"/>
                </a:solidFill>
              </a:rPr>
              <a:t>Работа с каталогом товаров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Font typeface="Noto Sans Symbols"/>
              <a:buChar char="✔"/>
            </a:pPr>
            <a:r>
              <a:rPr lang="ru-RU" sz="1600">
                <a:solidFill>
                  <a:schemeClr val="dk1"/>
                </a:solidFill>
              </a:rPr>
              <a:t>Обработка заказов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Font typeface="Noto Sans Symbols"/>
              <a:buChar char="✔"/>
            </a:pPr>
            <a:r>
              <a:rPr lang="ru-RU" sz="1600">
                <a:solidFill>
                  <a:schemeClr val="dk1"/>
                </a:solidFill>
              </a:rPr>
              <a:t>Оплата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Font typeface="Noto Sans Symbols"/>
              <a:buChar char="✔"/>
            </a:pPr>
            <a:r>
              <a:rPr lang="ru-RU" sz="1600">
                <a:solidFill>
                  <a:schemeClr val="dk1"/>
                </a:solidFill>
              </a:rPr>
              <a:t>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6" name="Google Shape;14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2474" y="946225"/>
            <a:ext cx="5899052" cy="205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Преимущества</a:t>
            </a:r>
            <a:endParaRPr/>
          </a:p>
        </p:txBody>
      </p:sp>
      <p:pic>
        <p:nvPicPr>
          <p:cNvPr descr="preencoded.png"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Простота разработки на начальном этапе.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Отсутствие сложности с распределёнными системами.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Недостатки</a:t>
            </a:r>
            <a:endParaRPr/>
          </a:p>
        </p:txBody>
      </p:sp>
      <p:pic>
        <p:nvPicPr>
          <p:cNvPr descr="preencoded.png"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Избыточность сборки и развертывания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Невозможность масштабирования части приложения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Сбой одного модуля влияет на работу всего приложения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Сложность внедрения новых технологий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Сложность управления при большой команде разработки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Сильная зависимость от модели данных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Сложность обновлений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 недостатках подробнее</a:t>
            </a:r>
            <a:endParaRPr/>
          </a:p>
        </p:txBody>
      </p:sp>
      <p:pic>
        <p:nvPicPr>
          <p:cNvPr descr="preencoded.png"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Ограниченная масштабируемость:</a:t>
            </a:r>
            <a:r>
              <a:rPr lang="ru-RU" sz="1600">
                <a:solidFill>
                  <a:schemeClr val="dk1"/>
                </a:solidFill>
              </a:rPr>
              <a:t> если один компонент приложения испытывает повышенную нагрузку, приходится масштабировать всё приложение целиком, что часто приводит к неэффективному использованию ресурсов.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Сложность внедрения изменений:</a:t>
            </a:r>
            <a:r>
              <a:rPr lang="ru-RU" sz="1600">
                <a:solidFill>
                  <a:schemeClr val="dk1"/>
                </a:solidFill>
              </a:rPr>
              <a:t> любое изменение в одном модуле может непредсказуемо повлиять на другие части системы, поскольку все компоненты тесно связаны. Это усложняет тестирование и замедляет цикл разработки.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Проблемы с развертыванием и обновлением:</a:t>
            </a:r>
            <a:r>
              <a:rPr lang="ru-RU" sz="1600">
                <a:solidFill>
                  <a:schemeClr val="dk1"/>
                </a:solidFill>
              </a:rPr>
              <a:t> при обновлении даже небольшого функционала необходимо перезагружать всё приложение. Это может приводить к простоям и увеличивает риск внесения ошибок, влияющих на всю систему.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Ограниченная гибкость технологического стека:</a:t>
            </a:r>
            <a:r>
              <a:rPr lang="ru-RU" sz="1600">
                <a:solidFill>
                  <a:schemeClr val="dk1"/>
                </a:solidFill>
              </a:rPr>
              <a:t> в монолите сложно использовать разные технологии для разных частей системы, так как они должны работать в едином окружении. Это ограничивает возможность адаптации к новым требованиям и технологиям.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Уязвимость к ошибкам:</a:t>
            </a:r>
            <a:r>
              <a:rPr lang="ru-RU" sz="1600">
                <a:solidFill>
                  <a:schemeClr val="dk1"/>
                </a:solidFill>
              </a:rPr>
              <a:t> сбой или баг в одном компоненте может привести к падению всего приложения, так как все модули работают как единое целое.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Аналогия: один большой дом</a:t>
            </a:r>
            <a:endParaRPr/>
          </a:p>
        </p:txBody>
      </p:sp>
      <p:pic>
        <p:nvPicPr>
          <p:cNvPr descr="preencoded.png"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b="1" lang="ru-RU" sz="1600">
                <a:solidFill>
                  <a:schemeClr val="dk1"/>
                </a:solidFill>
              </a:rPr>
              <a:t>Преимущества: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i="1" lang="ru-RU" sz="1600">
                <a:solidFill>
                  <a:schemeClr val="dk1"/>
                </a:solidFill>
              </a:rPr>
              <a:t>Простота:</a:t>
            </a:r>
            <a:r>
              <a:rPr lang="ru-RU" sz="1600">
                <a:solidFill>
                  <a:schemeClr val="dk1"/>
                </a:solidFill>
              </a:rPr>
              <a:t> Как один большой дом, монолитное приложение проще в разработке и развертывании. Все компоненты находятся в одном месте, что упрощает управление.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i="1" lang="ru-RU" sz="1600">
                <a:solidFill>
                  <a:schemeClr val="dk1"/>
                </a:solidFill>
              </a:rPr>
              <a:t>Производительность:</a:t>
            </a:r>
            <a:r>
              <a:rPr lang="ru-RU" sz="1600">
                <a:solidFill>
                  <a:schemeClr val="dk1"/>
                </a:solidFill>
              </a:rPr>
              <a:t> Все компоненты работают вместе, что может привести к более высокой производительности, так как нет необходимости в межсервисной коммуникации.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b="1" lang="ru-RU" sz="1600">
                <a:solidFill>
                  <a:schemeClr val="dk1"/>
                </a:solidFill>
              </a:rPr>
              <a:t>Недостатки: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i="1" lang="ru-RU" sz="1600">
                <a:solidFill>
                  <a:schemeClr val="dk1"/>
                </a:solidFill>
              </a:rPr>
              <a:t>Масштабируемость:</a:t>
            </a:r>
            <a:r>
              <a:rPr lang="ru-RU" sz="1600">
                <a:solidFill>
                  <a:schemeClr val="dk1"/>
                </a:solidFill>
              </a:rPr>
              <a:t> Если вам нужно расширить дом, придется перестраивать его целиком. В монолитной архитектуре сложно масштабировать отдельные части приложения.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1200"/>
              </a:spcAft>
              <a:buSzPct val="132352"/>
              <a:buNone/>
            </a:pPr>
            <a:r>
              <a:rPr i="1" lang="ru-RU" sz="1600">
                <a:solidFill>
                  <a:schemeClr val="dk1"/>
                </a:solidFill>
              </a:rPr>
              <a:t>Поддержка:</a:t>
            </a:r>
            <a:r>
              <a:rPr lang="ru-RU" sz="1600">
                <a:solidFill>
                  <a:schemeClr val="dk1"/>
                </a:solidFill>
              </a:rPr>
              <a:t> Если что-то сломается, придется ремонтировать весь дом. В монолитной архитектуре ошибка в одном компоненте может повлиять на всю систему.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86" name="Google Shape;1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88" name="Google Shape;1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Микросервисная архитектура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Микросервисы</a:t>
            </a:r>
            <a:endParaRPr/>
          </a:p>
        </p:txBody>
      </p:sp>
      <p:pic>
        <p:nvPicPr>
          <p:cNvPr descr="preencoded.png"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>
            <p:ph idx="1" type="body"/>
          </p:nvPr>
        </p:nvSpPr>
        <p:spPr>
          <a:xfrm>
            <a:off x="0" y="1152474"/>
            <a:ext cx="513939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Микросервисная архитектура — распространенный подход к разработке программного обеспечения, когда приложение разбивается на небольшие автономные компоненты (микросервисы) с чётко определенными интерфейсами.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Приложение разделяется на набор независимых сервисов, каждый из которых отвечает за свою функциональность и общается с другими через чётко определённые интерфейсы (обычно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5">
            <a:alphaModFix/>
          </a:blip>
          <a:srcRect b="0" l="3474" r="20455" t="6075"/>
          <a:stretch/>
        </p:blipFill>
        <p:spPr>
          <a:xfrm>
            <a:off x="5406683" y="911464"/>
            <a:ext cx="3737317" cy="26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Преимущества</a:t>
            </a:r>
            <a:endParaRPr/>
          </a:p>
        </p:txBody>
      </p:sp>
      <p:pic>
        <p:nvPicPr>
          <p:cNvPr descr="preencoded.png"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Простота развертывания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Проще масштабировать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Устойчивость к сбоям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Независимость выбора технологий и инструментов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Уменьшение команды разработки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Простая замена сервисов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Независимость модели данных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Недостатки</a:t>
            </a:r>
            <a:endParaRPr/>
          </a:p>
        </p:txBody>
      </p:sp>
      <p:pic>
        <p:nvPicPr>
          <p:cNvPr descr="preencoded.png"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Сложность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взаимодействия:</a:t>
            </a:r>
            <a:r>
              <a:rPr lang="ru-RU" sz="1600">
                <a:solidFill>
                  <a:schemeClr val="dk1"/>
                </a:solidFill>
              </a:rPr>
              <a:t> Требуется настройка коммуникации между сервисами (например, через </a:t>
            </a:r>
            <a:r>
              <a:rPr b="1" lang="ru-RU" sz="1600">
                <a:solidFill>
                  <a:schemeClr val="dk1"/>
                </a:solidFill>
              </a:rPr>
              <a:t>API Gateway</a:t>
            </a:r>
            <a:r>
              <a:rPr lang="ru-RU" sz="1600">
                <a:solidFill>
                  <a:schemeClr val="dk1"/>
                </a:solidFill>
              </a:rPr>
              <a:t> или брокеры сообщений).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Управление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данными:</a:t>
            </a:r>
            <a:r>
              <a:rPr lang="ru-RU" sz="1600">
                <a:solidFill>
                  <a:schemeClr val="dk1"/>
                </a:solidFill>
              </a:rPr>
              <a:t> Распределённые транзакции и синхронизация данных могут быть затруднены.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Оверхед:</a:t>
            </a:r>
            <a:r>
              <a:rPr lang="ru-RU" sz="1600">
                <a:solidFill>
                  <a:schemeClr val="dk1"/>
                </a:solidFill>
              </a:rPr>
              <a:t> Повышенные затраты на настройку мониторинга, логирования и управления сетью.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План урока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>
            <p:ph idx="1" type="body"/>
          </p:nvPr>
        </p:nvSpPr>
        <p:spPr>
          <a:xfrm>
            <a:off x="311700" y="1653600"/>
            <a:ext cx="58275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Клиент-серверное взаимодействие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Монолитная архитектура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Микросервисная архитектура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SSP vs SPA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API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Инструменты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-RU" sz="1600">
                <a:solidFill>
                  <a:srgbClr val="000000"/>
                </a:solidFill>
              </a:rPr>
              <a:t>FastAPI</a:t>
            </a:r>
            <a:endParaRPr sz="1600">
              <a:solidFill>
                <a:srgbClr val="000000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2200"/>
              </a:spcBef>
              <a:spcAft>
                <a:spcPts val="100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 недостатках подробнее</a:t>
            </a:r>
            <a:endParaRPr/>
          </a:p>
        </p:txBody>
      </p:sp>
      <p:pic>
        <p:nvPicPr>
          <p:cNvPr descr="preencoded.png"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5161"/>
              <a:buNone/>
            </a:pPr>
            <a:r>
              <a:rPr i="1" lang="ru-RU" sz="1600">
                <a:solidFill>
                  <a:schemeClr val="dk1"/>
                </a:solidFill>
              </a:rPr>
              <a:t>Сложности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взаимодействия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между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сервисами:</a:t>
            </a:r>
            <a:r>
              <a:rPr lang="ru-RU" sz="1600">
                <a:solidFill>
                  <a:schemeClr val="dk1"/>
                </a:solidFill>
              </a:rPr>
              <a:t> каждый микросервис общается с другими через сеть, что может привести к задержкам, ошибкам связи или сбоям в работе, если один из сервисов недоступен. Это требует разработки надёжной системы обработки ошибок и повторных запросов.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i="1" lang="ru-RU" sz="1600">
                <a:solidFill>
                  <a:schemeClr val="dk1"/>
                </a:solidFill>
              </a:rPr>
              <a:t>Проблемы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с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согласованностью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данных:</a:t>
            </a:r>
            <a:r>
              <a:rPr lang="ru-RU" sz="1600">
                <a:solidFill>
                  <a:schemeClr val="dk1"/>
                </a:solidFill>
              </a:rPr>
              <a:t> когда каждый микросервис имеет свою базу данных, поддержание целостности и консистентности данных становится сложной задачей. Отсутствие централизованной транзакционной системы может привести к рассогласованию данных между сервисами.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i="1" lang="ru-RU" sz="1600">
                <a:solidFill>
                  <a:schemeClr val="dk1"/>
                </a:solidFill>
              </a:rPr>
              <a:t>Увеличенные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накладные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расходы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на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инфраструктуру:</a:t>
            </a:r>
            <a:r>
              <a:rPr lang="ru-RU" sz="1600">
                <a:solidFill>
                  <a:schemeClr val="dk1"/>
                </a:solidFill>
              </a:rPr>
              <a:t> микросервисная архитектура требует дополнительных инструментов для оркестрации (например, </a:t>
            </a:r>
            <a:r>
              <a:rPr b="1" lang="ru-RU" sz="1600">
                <a:solidFill>
                  <a:schemeClr val="dk1"/>
                </a:solidFill>
              </a:rPr>
              <a:t>Kubernetes</a:t>
            </a:r>
            <a:r>
              <a:rPr lang="ru-RU" sz="1600">
                <a:solidFill>
                  <a:schemeClr val="dk1"/>
                </a:solidFill>
              </a:rPr>
              <a:t>), мониторинга, логирования и управления сетью. Это может привести к значительным затратам как на разработку, так и на эксплуатацию.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i="1" lang="ru-RU" sz="1600">
                <a:solidFill>
                  <a:schemeClr val="dk1"/>
                </a:solidFill>
              </a:rPr>
              <a:t>Сложность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отладки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мониторинга:</a:t>
            </a:r>
            <a:r>
              <a:rPr lang="ru-RU" sz="1600">
                <a:solidFill>
                  <a:schemeClr val="dk1"/>
                </a:solidFill>
              </a:rPr>
              <a:t> в распределённой системе сложнее отслеживать цепочки вызовов, локализовать источник ошибки и анализировать производительность, так как проблема может затрагивать несколько сервисов, работающих на разных серверах.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5161"/>
              <a:buNone/>
            </a:pPr>
            <a:r>
              <a:rPr i="1" lang="ru-RU" sz="1600">
                <a:solidFill>
                  <a:schemeClr val="dk1"/>
                </a:solidFill>
              </a:rPr>
              <a:t>Управление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конфигурацией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деплоем:</a:t>
            </a:r>
            <a:r>
              <a:rPr lang="ru-RU" sz="1600">
                <a:solidFill>
                  <a:schemeClr val="dk1"/>
                </a:solidFill>
              </a:rPr>
              <a:t> каждый микросервис разворачивается и обновляется независимо, что требует продуманной стратегии </a:t>
            </a:r>
            <a:r>
              <a:rPr b="1" lang="ru-RU" sz="1600">
                <a:solidFill>
                  <a:schemeClr val="dk1"/>
                </a:solidFill>
              </a:rPr>
              <a:t>CI</a:t>
            </a:r>
            <a:r>
              <a:rPr lang="ru-RU" sz="1600">
                <a:solidFill>
                  <a:schemeClr val="dk1"/>
                </a:solidFill>
              </a:rPr>
              <a:t>/</a:t>
            </a:r>
            <a:r>
              <a:rPr b="1" lang="ru-RU" sz="1600">
                <a:solidFill>
                  <a:schemeClr val="dk1"/>
                </a:solidFill>
              </a:rPr>
              <a:t>CD</a:t>
            </a:r>
            <a:r>
              <a:rPr lang="ru-RU" sz="1600">
                <a:solidFill>
                  <a:schemeClr val="dk1"/>
                </a:solidFill>
              </a:rPr>
              <a:t> и централизованного управления конфигурациями. Ошибки в настройке могут привести к конфликтам между сервисами.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Аналогия: город из маленьких домов</a:t>
            </a:r>
            <a:endParaRPr/>
          </a:p>
        </p:txBody>
      </p:sp>
      <p:pic>
        <p:nvPicPr>
          <p:cNvPr descr="preencoded.png"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60714"/>
              <a:buNone/>
            </a:pPr>
            <a:r>
              <a:rPr b="1" lang="ru-RU" sz="1600">
                <a:solidFill>
                  <a:schemeClr val="dk1"/>
                </a:solidFill>
              </a:rPr>
              <a:t>Преимущества: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i="1" lang="ru-RU" sz="1600">
                <a:solidFill>
                  <a:schemeClr val="dk1"/>
                </a:solidFill>
              </a:rPr>
              <a:t>Масштабируемость:</a:t>
            </a:r>
            <a:r>
              <a:rPr lang="ru-RU" sz="1600">
                <a:solidFill>
                  <a:schemeClr val="dk1"/>
                </a:solidFill>
              </a:rPr>
              <a:t> Каждый дом (микросервис) можно расширять независимо. Это позволяет масштабировать отдельные части системы по мере необходимости.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i="1" lang="ru-RU" sz="1600">
                <a:solidFill>
                  <a:schemeClr val="dk1"/>
                </a:solidFill>
              </a:rPr>
              <a:t>Гибкость:</a:t>
            </a:r>
            <a:r>
              <a:rPr lang="ru-RU" sz="1600">
                <a:solidFill>
                  <a:schemeClr val="dk1"/>
                </a:solidFill>
              </a:rPr>
              <a:t> Можно использовать разные технологии для разных домов. Это дает больше свободы в выборе инструментов и технологий для каждого микросервиса.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ru-RU" sz="1600">
                <a:solidFill>
                  <a:schemeClr val="dk1"/>
                </a:solidFill>
              </a:rPr>
              <a:t>Устойчивость: Если один дом (микросервис) сломается, это не повлияет на весь город. Ошибка в одном микросервисе не обязательно повлияет на всю систему.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b="1" lang="ru-RU" sz="1600">
                <a:solidFill>
                  <a:schemeClr val="dk1"/>
                </a:solidFill>
              </a:rPr>
              <a:t>Недостатки: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i="1" lang="ru-RU" sz="1600">
                <a:solidFill>
                  <a:schemeClr val="dk1"/>
                </a:solidFill>
              </a:rPr>
              <a:t>Сложность:</a:t>
            </a:r>
            <a:r>
              <a:rPr lang="ru-RU" sz="1600">
                <a:solidFill>
                  <a:schemeClr val="dk1"/>
                </a:solidFill>
              </a:rPr>
              <a:t> Управление городом из множества домов сложнее, чем одним большим домом. Микросервисная архитектура требует более сложного управления и координации.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1200"/>
              </a:spcAft>
              <a:buSzPct val="160714"/>
              <a:buNone/>
            </a:pPr>
            <a:r>
              <a:rPr i="1" lang="ru-RU" sz="1600">
                <a:solidFill>
                  <a:schemeClr val="dk1"/>
                </a:solidFill>
              </a:rPr>
              <a:t>Коммуникация:</a:t>
            </a:r>
            <a:r>
              <a:rPr lang="ru-RU" sz="1600">
                <a:solidFill>
                  <a:schemeClr val="dk1"/>
                </a:solidFill>
              </a:rPr>
              <a:t> Дома должны взаимодействовать друг с другом, что может привести к задержкам и сложностям в коммуникации. В микросервисной архитектуре необходимо тщательно продумывать взаимодействие между сервисами.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Популярные фреймворки</a:t>
            </a:r>
            <a:endParaRPr/>
          </a:p>
        </p:txBody>
      </p:sp>
      <p:pic>
        <p:nvPicPr>
          <p:cNvPr descr="preencoded.png"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1017562" y="1152474"/>
            <a:ext cx="812643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Falcon</a:t>
            </a:r>
            <a:endParaRPr/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Flask</a:t>
            </a:r>
            <a:endParaRPr/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b="1" lang="ru-RU">
                <a:solidFill>
                  <a:schemeClr val="dk1"/>
                </a:solidFill>
              </a:rPr>
              <a:t>FastAPI</a:t>
            </a:r>
            <a:endParaRPr b="1">
              <a:solidFill>
                <a:schemeClr val="dk1"/>
              </a:solidFill>
            </a:endParaRPr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Bottle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Moleculer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Spring Boot</a:t>
            </a:r>
            <a:endParaRPr/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Restlet</a:t>
            </a:r>
            <a:endParaRPr>
              <a:solidFill>
                <a:schemeClr val="dk1"/>
              </a:solidFill>
            </a:endParaRPr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Micronaut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299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Noto Sans Symbols"/>
              <a:buChar char="⮚"/>
            </a:pPr>
            <a:r>
              <a:rPr lang="ru-RU">
                <a:solidFill>
                  <a:schemeClr val="dk1"/>
                </a:solidFill>
              </a:rPr>
              <a:t>GoMicro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691" y="1148647"/>
            <a:ext cx="1160292" cy="116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4145" y="225288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7344" y="3200691"/>
            <a:ext cx="1317088" cy="131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4691" y="4683976"/>
            <a:ext cx="1022251" cy="38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Ключевые технологии в микросервисах</a:t>
            </a:r>
            <a:endParaRPr/>
          </a:p>
        </p:txBody>
      </p:sp>
      <p:pic>
        <p:nvPicPr>
          <p:cNvPr descr="preencoded.png" id="248" name="Google Shape;2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717" y="987307"/>
            <a:ext cx="7948566" cy="329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Ключевые технологии в микросервисах</a:t>
            </a:r>
            <a:endParaRPr/>
          </a:p>
        </p:txBody>
      </p:sp>
      <p:pic>
        <p:nvPicPr>
          <p:cNvPr descr="preencoded.png"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82" y="1048682"/>
            <a:ext cx="3270153" cy="135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570" y="1351746"/>
            <a:ext cx="2372860" cy="196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8076" y="1106915"/>
            <a:ext cx="2881642" cy="146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8430" y="3069503"/>
            <a:ext cx="3404127" cy="193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315288"/>
            <a:ext cx="3310450" cy="174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0935" y="3368634"/>
            <a:ext cx="1953588" cy="81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Компоненты микросервисной архитектуры</a:t>
            </a:r>
            <a:endParaRPr/>
          </a:p>
        </p:txBody>
      </p:sp>
      <p:pic>
        <p:nvPicPr>
          <p:cNvPr descr="preencoded.png"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API Gateway: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Функция:</a:t>
            </a:r>
            <a:r>
              <a:rPr lang="ru-RU" sz="1200">
                <a:solidFill>
                  <a:schemeClr val="dk1"/>
                </a:solidFill>
              </a:rPr>
              <a:t> Принимает входящие запросы и направляет их к соответствующим микросервисам.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Аналогия:</a:t>
            </a:r>
            <a:r>
              <a:rPr lang="ru-RU" sz="1200">
                <a:solidFill>
                  <a:schemeClr val="dk1"/>
                </a:solidFill>
              </a:rPr>
              <a:t> Как консьерж в отеле, который направляет гостей к нужным номерам или услугам.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Микросервисы: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Функция:</a:t>
            </a:r>
            <a:r>
              <a:rPr lang="ru-RU" sz="1200">
                <a:solidFill>
                  <a:schemeClr val="dk1"/>
                </a:solidFill>
              </a:rPr>
              <a:t> Каждый отвечает за определённую бизнес-логику (например, регистрация пользователей, обработка платежей, поиск товаров и т.д.).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Аналогия:</a:t>
            </a:r>
            <a:r>
              <a:rPr lang="ru-RU" sz="1200">
                <a:solidFill>
                  <a:schemeClr val="dk1"/>
                </a:solidFill>
              </a:rPr>
              <a:t> Как отдельные магазины или отделы в большом торговом центре.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Базы данных: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Функция:</a:t>
            </a:r>
            <a:r>
              <a:rPr lang="ru-RU" sz="1200">
                <a:solidFill>
                  <a:schemeClr val="dk1"/>
                </a:solidFill>
              </a:rPr>
              <a:t> Хранение данных. Может быть распределённой (каждый сервис имеет свою базу) или общей, если это необходимо.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Аналогия:</a:t>
            </a:r>
            <a:r>
              <a:rPr lang="ru-RU" sz="1200">
                <a:solidFill>
                  <a:schemeClr val="dk1"/>
                </a:solidFill>
              </a:rPr>
              <a:t> Как отдельные бухгалтерии в магазинах или общая система учёта торгового центра.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Брокеры сообщений: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Функция:</a:t>
            </a:r>
            <a:r>
              <a:rPr lang="ru-RU" sz="1200">
                <a:solidFill>
                  <a:schemeClr val="dk1"/>
                </a:solidFill>
              </a:rPr>
              <a:t> Организация обмена сообщениями между микросервисами (например, </a:t>
            </a:r>
            <a:r>
              <a:rPr b="1" lang="ru-RU" sz="1200">
                <a:solidFill>
                  <a:schemeClr val="dk1"/>
                </a:solidFill>
              </a:rPr>
              <a:t>RabbitMQ</a:t>
            </a:r>
            <a:r>
              <a:rPr lang="ru-RU" sz="1200">
                <a:solidFill>
                  <a:schemeClr val="dk1"/>
                </a:solidFill>
              </a:rPr>
              <a:t>).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Аналогия:</a:t>
            </a:r>
            <a:r>
              <a:rPr lang="ru-RU" sz="1200">
                <a:solidFill>
                  <a:schemeClr val="dk1"/>
                </a:solidFill>
              </a:rPr>
              <a:t> Как курьерская служба, доставляющая заказы между магазинами.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Системы мониторинга и логирования: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Функция:</a:t>
            </a:r>
            <a:r>
              <a:rPr lang="ru-RU" sz="1200">
                <a:solidFill>
                  <a:schemeClr val="dk1"/>
                </a:solidFill>
              </a:rPr>
              <a:t> Отслеживание состояния сервисов, сбор логов для выявления и устранения проблем.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ru-RU" sz="1200">
                <a:solidFill>
                  <a:schemeClr val="dk1"/>
                </a:solidFill>
              </a:rPr>
              <a:t>Аналогия:</a:t>
            </a:r>
            <a:r>
              <a:rPr lang="ru-RU" sz="1200">
                <a:solidFill>
                  <a:schemeClr val="dk1"/>
                </a:solidFill>
              </a:rPr>
              <a:t> Как системы видеонаблюдения и сигнализации в торговом центре, обеспечивающие его безопасность.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Разработка стратегии перехода на микросервисы</a:t>
            </a:r>
            <a:endParaRPr/>
          </a:p>
        </p:txBody>
      </p:sp>
      <p:pic>
        <p:nvPicPr>
          <p:cNvPr descr="preencoded.png"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Идентификация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границ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сервисов:</a:t>
            </a:r>
            <a:r>
              <a:rPr lang="ru-RU" sz="1600">
                <a:solidFill>
                  <a:schemeClr val="dk1"/>
                </a:solidFill>
              </a:rPr>
              <a:t> определите, какие функциональные блоки можно выделить из монолита. Это может быть регистрация пользователей, обработка платежей, уведомления и т.д.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Планирование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взаимодействия:</a:t>
            </a:r>
            <a:r>
              <a:rPr lang="ru-RU" sz="1600">
                <a:solidFill>
                  <a:schemeClr val="dk1"/>
                </a:solidFill>
              </a:rPr>
              <a:t> разработайте схему коммуникаций между сервисами: какой сервис за что отвечает, как они обмениваются данными и какие протоколы используют (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WebSocket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AMQP</a:t>
            </a:r>
            <a:r>
              <a:rPr lang="ru-RU" sz="1600">
                <a:solidFill>
                  <a:schemeClr val="dk1"/>
                </a:solidFill>
              </a:rPr>
              <a:t> и т.д.).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Пошаговый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переход:</a:t>
            </a:r>
            <a:r>
              <a:rPr lang="ru-RU" sz="1600">
                <a:solidFill>
                  <a:schemeClr val="dk1"/>
                </a:solidFill>
              </a:rPr>
              <a:t> начните с менее критичных функций. Переносите их в виде отдельных микросервисов, тестируя новую архитектуру, а затем постепенно переносите остальные части.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Аналогия:</a:t>
            </a:r>
            <a:r>
              <a:rPr lang="ru-RU" sz="1600">
                <a:solidFill>
                  <a:schemeClr val="dk1"/>
                </a:solidFill>
              </a:rPr>
              <a:t> это похоже на организацию переезда в новый офис — сначала переносится один отдел, проверяется его работа в новом пространстве, а затем переходят остальные.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Заключение и повторение основных моментов</a:t>
            </a:r>
            <a:endParaRPr/>
          </a:p>
        </p:txBody>
      </p:sp>
      <p:pic>
        <p:nvPicPr>
          <p:cNvPr descr="preencoded.png" id="284" name="Google Shape;2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0" y="1152474"/>
            <a:ext cx="5861538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Монолит vs микросервисы: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lang="ru-RU" sz="1600" u="sng">
                <a:solidFill>
                  <a:schemeClr val="dk1"/>
                </a:solidFill>
              </a:rPr>
              <a:t>монолит</a:t>
            </a:r>
            <a:r>
              <a:rPr lang="ru-RU" sz="1600">
                <a:solidFill>
                  <a:schemeClr val="dk1"/>
                </a:solidFill>
              </a:rPr>
              <a:t> — цельное, сложное для масштабирования решение, а </a:t>
            </a:r>
            <a:r>
              <a:rPr lang="ru-RU" sz="1600" u="sng">
                <a:solidFill>
                  <a:schemeClr val="dk1"/>
                </a:solidFill>
              </a:rPr>
              <a:t>микросервисы</a:t>
            </a:r>
            <a:r>
              <a:rPr lang="ru-RU" sz="1600">
                <a:solidFill>
                  <a:schemeClr val="dk1"/>
                </a:solidFill>
              </a:rPr>
              <a:t> — набор независимых, гибко масштабируемых сервисов.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Преимущества микросервисов:</a:t>
            </a:r>
            <a:r>
              <a:rPr lang="ru-RU" sz="1600">
                <a:solidFill>
                  <a:schemeClr val="dk1"/>
                </a:solidFill>
              </a:rPr>
              <a:t> независимое обновление, масштабирование и повышенная устойчивость системы.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Недостатки микросервисов:</a:t>
            </a:r>
            <a:r>
              <a:rPr lang="ru-RU" sz="1600">
                <a:solidFill>
                  <a:schemeClr val="dk1"/>
                </a:solidFill>
              </a:rPr>
              <a:t> более сложное управление взаимодействиями, распределёнными данными и инфраструктурой.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Ключевые компоненты: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API Gateway</a:t>
            </a:r>
            <a:r>
              <a:rPr lang="ru-RU" sz="1600">
                <a:solidFill>
                  <a:schemeClr val="dk1"/>
                </a:solidFill>
              </a:rPr>
              <a:t>, отдельные сервисы, базы данных, брокеры сообщений и системы мониторинга.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Стратегия перехода:</a:t>
            </a:r>
            <a:r>
              <a:rPr lang="ru-RU" sz="1600">
                <a:solidFill>
                  <a:schemeClr val="dk1"/>
                </a:solidFill>
              </a:rPr>
              <a:t> идентификация границ сервисов, планирование коммуникаций и пошаговый перенос функций.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4">
            <a:alphaModFix/>
          </a:blip>
          <a:srcRect b="0" l="0" r="12472" t="0"/>
          <a:stretch/>
        </p:blipFill>
        <p:spPr>
          <a:xfrm>
            <a:off x="5214424" y="1217442"/>
            <a:ext cx="3892062" cy="210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2265" y="3117442"/>
            <a:ext cx="3312355" cy="202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Когда нужно выбирать микросервисы?</a:t>
            </a:r>
            <a:endParaRPr/>
          </a:p>
        </p:txBody>
      </p:sp>
      <p:pic>
        <p:nvPicPr>
          <p:cNvPr descr="preencoded.png"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Лучше начинать с монолита и начинать делать микросервисы, когда будет понятна необходимость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Если большая команда и возникают сложности с распределением задач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В проекте десятки модулей взаимодействующих между собой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Долгое время запуска проекта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Большая кодовая база, которую становится сложно поддерживать и развивать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Различные требования к ресурсам в рамках одного проекта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Важны оперативные обновления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03" name="Google Shape;30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9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SSP vs SPA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3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Клиент-серверное взаимодействие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Server Side Rendering</a:t>
            </a:r>
            <a:endParaRPr/>
          </a:p>
        </p:txBody>
      </p:sp>
      <p:pic>
        <p:nvPicPr>
          <p:cNvPr descr="preencoded.png" id="312" name="Google Shape;3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0" y="1152474"/>
            <a:ext cx="79435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chemeClr val="dk1"/>
                </a:solidFill>
              </a:rPr>
              <a:t>SSP</a:t>
            </a:r>
            <a:r>
              <a:rPr lang="ru-RU" sz="1600">
                <a:solidFill>
                  <a:schemeClr val="dk1"/>
                </a:solidFill>
              </a:rPr>
              <a:t> (иногда говорят о </a:t>
            </a:r>
            <a:r>
              <a:rPr b="1" lang="ru-RU" sz="1600">
                <a:solidFill>
                  <a:schemeClr val="dk1"/>
                </a:solidFill>
              </a:rPr>
              <a:t>Server-Side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Processing</a:t>
            </a:r>
            <a:r>
              <a:rPr lang="ru-RU" sz="1600">
                <a:solidFill>
                  <a:schemeClr val="dk1"/>
                </a:solidFill>
              </a:rPr>
              <a:t> или </a:t>
            </a:r>
            <a:r>
              <a:rPr b="1" lang="ru-RU" sz="1600">
                <a:solidFill>
                  <a:schemeClr val="dk1"/>
                </a:solidFill>
              </a:rPr>
              <a:t>Server-Side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Rendering</a:t>
            </a:r>
            <a:r>
              <a:rPr lang="ru-RU" sz="1600">
                <a:solidFill>
                  <a:schemeClr val="dk1"/>
                </a:solidFill>
              </a:rPr>
              <a:t>) – это подход, когда сервер генерирует полный </a:t>
            </a:r>
            <a:r>
              <a:rPr i="1" lang="ru-RU" sz="1600">
                <a:solidFill>
                  <a:srgbClr val="7030A0"/>
                </a:solidFill>
              </a:rPr>
              <a:t>HTML</a:t>
            </a:r>
            <a:r>
              <a:rPr lang="ru-RU" sz="1600">
                <a:solidFill>
                  <a:schemeClr val="dk1"/>
                </a:solidFill>
              </a:rPr>
              <a:t> для каждой страницы и отправляет его клиенту. При таком взаимодействии при каждом запросе к серверу происходит «перерисовка» страницы, что характерно для традиционных веб-приложений. Такой подход часто используется в классических монолитных системах, где сервер совмещает логику, обработку данных и представление.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105" y="2914932"/>
            <a:ext cx="4965895" cy="126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Server Side Rendering</a:t>
            </a:r>
            <a:endParaRPr/>
          </a:p>
        </p:txBody>
      </p:sp>
      <p:pic>
        <p:nvPicPr>
          <p:cNvPr descr="preencoded.png" id="321" name="Google Shape;3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0" y="1152474"/>
            <a:ext cx="51816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Достоинства: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Быстрое отображение первой страницы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Быстрое появление интерактивности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Низкая нагрузка на клиентское устройство(ПК, телефон)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Возможность кэширования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SEO. Возможность настройки поисковой оптимизации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Недостатки: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Долгое время перехода между страницами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Дополнительные требования к серверу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Сложность кэширования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991" y="1152474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Single Page Application</a:t>
            </a:r>
            <a:endParaRPr/>
          </a:p>
        </p:txBody>
      </p:sp>
      <p:pic>
        <p:nvPicPr>
          <p:cNvPr descr="preencoded.png" id="330" name="Google Shape;3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>
            <p:ph idx="1" type="body"/>
          </p:nvPr>
        </p:nvSpPr>
        <p:spPr>
          <a:xfrm>
            <a:off x="0" y="1152474"/>
            <a:ext cx="79435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chemeClr val="dk1"/>
                </a:solidFill>
              </a:rPr>
              <a:t>SPA</a:t>
            </a:r>
            <a:r>
              <a:rPr lang="ru-RU" sz="1600">
                <a:solidFill>
                  <a:schemeClr val="dk1"/>
                </a:solidFill>
              </a:rPr>
              <a:t> (</a:t>
            </a:r>
            <a:r>
              <a:rPr b="1" lang="ru-RU" sz="1600">
                <a:solidFill>
                  <a:schemeClr val="dk1"/>
                </a:solidFill>
              </a:rPr>
              <a:t>Single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Page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Application</a:t>
            </a:r>
            <a:r>
              <a:rPr lang="ru-RU" sz="1600">
                <a:solidFill>
                  <a:schemeClr val="dk1"/>
                </a:solidFill>
              </a:rPr>
              <a:t>) – это архитектурный подход для создания веб-приложений, где весь интерфейс загружается один раз, а дальнейшее взаимодействие происходит динамически через обновление части контента без полной перезагрузки страницы. Такие приложения, как правило, используют фреймворки (например, </a:t>
            </a:r>
            <a:r>
              <a:rPr i="1" lang="ru-RU" sz="1600">
                <a:solidFill>
                  <a:srgbClr val="7030A0"/>
                </a:solidFill>
              </a:rPr>
              <a:t>React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i="1" lang="ru-RU" sz="1600">
                <a:solidFill>
                  <a:srgbClr val="7030A0"/>
                </a:solidFill>
              </a:rPr>
              <a:t>Angular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i="1" lang="ru-RU" sz="1600">
                <a:solidFill>
                  <a:srgbClr val="7030A0"/>
                </a:solidFill>
              </a:rPr>
              <a:t>Vue</a:t>
            </a:r>
            <a:r>
              <a:rPr lang="ru-RU" sz="1600">
                <a:solidFill>
                  <a:schemeClr val="dk1"/>
                </a:solidFill>
              </a:rPr>
              <a:t>) и общаются с сервером через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(</a:t>
            </a:r>
            <a:r>
              <a:rPr b="1" lang="ru-RU" sz="1600">
                <a:solidFill>
                  <a:schemeClr val="dk1"/>
                </a:solidFill>
              </a:rPr>
              <a:t>REST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GraphQL</a:t>
            </a:r>
            <a:r>
              <a:rPr lang="ru-RU" sz="1600">
                <a:solidFill>
                  <a:schemeClr val="dk1"/>
                </a:solidFill>
              </a:rPr>
              <a:t>). Это позволяет клиенту быть более отзывчивым, а сервер – предоставлять данные по запросу.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Single Page Application</a:t>
            </a:r>
            <a:endParaRPr/>
          </a:p>
        </p:txBody>
      </p:sp>
      <p:pic>
        <p:nvPicPr>
          <p:cNvPr descr="preencoded.png" id="338" name="Google Shape;3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87" y="819918"/>
            <a:ext cx="6455826" cy="350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9738" y="1303607"/>
            <a:ext cx="991150" cy="9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6576" y="2015142"/>
            <a:ext cx="991150" cy="9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1174" y="2780150"/>
            <a:ext cx="1474713" cy="147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2781" y="1392618"/>
            <a:ext cx="1951598" cy="70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12351" y="1861352"/>
            <a:ext cx="1454536" cy="191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86333" y="2212817"/>
            <a:ext cx="1230620" cy="82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Single Page Application</a:t>
            </a:r>
            <a:endParaRPr/>
          </a:p>
        </p:txBody>
      </p:sp>
      <p:pic>
        <p:nvPicPr>
          <p:cNvPr descr="preencoded.png"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Достоинства: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Быстрый переход между страницами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Отзывчивый интерфейс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Проще реализовать сложное взаимодействие с пользователем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Меньше трафик, меньше зависимость от скорости интернета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Недостатки: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Долгое время первой загрузки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Сложности работы с SEO. Сложность оптимизации в поиске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Повышенные требования к устройству клиента(ПК, телефон)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Что выбрать?</a:t>
            </a:r>
            <a:endParaRPr/>
          </a:p>
        </p:txBody>
      </p:sp>
      <p:pic>
        <p:nvPicPr>
          <p:cNvPr descr="preencoded.png"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076" y="894164"/>
            <a:ext cx="7257847" cy="395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Что выбрать?</a:t>
            </a:r>
            <a:endParaRPr/>
          </a:p>
        </p:txBody>
      </p:sp>
      <p:pic>
        <p:nvPicPr>
          <p:cNvPr descr="preencoded.png" id="368" name="Google Shape;3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Не нужно гнаться за трендами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Выбирайте инструменты под задачи, с учетом возможностей … а главное, под бизнес-задачи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Оцените свои знания и опыт команды. SPA, как правило, сложнее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Не выбирайте незнакомый стек инструментов для коммерческих проектов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Цена замены стека слишком высока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Можете не справиться с «подводными камнями»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Оцените важность SEO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Клиентский рендеринг можно перенести на сервер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Возможно использовать смешанный рендеринг (</a:t>
            </a:r>
            <a:r>
              <a:rPr lang="ru-RU" sz="1600" u="sng">
                <a:solidFill>
                  <a:schemeClr val="dk1"/>
                </a:solidFill>
              </a:rPr>
              <a:t>SPA</a:t>
            </a:r>
            <a:r>
              <a:rPr lang="ru-RU" sz="1600">
                <a:solidFill>
                  <a:schemeClr val="dk1"/>
                </a:solidFill>
              </a:rPr>
              <a:t> + </a:t>
            </a:r>
            <a:r>
              <a:rPr lang="ru-RU" sz="1600" u="sng">
                <a:solidFill>
                  <a:schemeClr val="dk1"/>
                </a:solidFill>
              </a:rPr>
              <a:t>SSR</a:t>
            </a:r>
            <a:r>
              <a:rPr lang="ru-RU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Соотношение с монолитной и микросервисной архитектурой</a:t>
            </a:r>
            <a:endParaRPr/>
          </a:p>
        </p:txBody>
      </p:sp>
      <p:pic>
        <p:nvPicPr>
          <p:cNvPr descr="preencoded.png" id="376" name="Google Shape;3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Монолитная архитектура: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Часто использует </a:t>
            </a:r>
            <a:r>
              <a:rPr b="1" lang="ru-RU" sz="1200" u="sng">
                <a:solidFill>
                  <a:schemeClr val="dk1"/>
                </a:solidFill>
              </a:rPr>
              <a:t>SSP</a:t>
            </a:r>
            <a:r>
              <a:rPr lang="ru-RU" sz="1200">
                <a:solidFill>
                  <a:schemeClr val="dk1"/>
                </a:solidFill>
              </a:rPr>
              <a:t>. В монолите сервер обрабатывает весь процесс: от бизнес-логики до генерации </a:t>
            </a:r>
            <a:r>
              <a:rPr i="1" lang="ru-RU" sz="1200">
                <a:solidFill>
                  <a:srgbClr val="7030A0"/>
                </a:solidFill>
              </a:rPr>
              <a:t>HTML</a:t>
            </a:r>
            <a:r>
              <a:rPr lang="ru-RU" sz="1200">
                <a:solidFill>
                  <a:schemeClr val="dk1"/>
                </a:solidFill>
              </a:rPr>
              <a:t>-страниц. Это упрощает разработку на начальном этапе, так как все компоненты находятся в одном приложении, но может привести к проблемам с масштабированием и поддержкой.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Микросервисная архитектура: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Чаще применяется </a:t>
            </a:r>
            <a:r>
              <a:rPr b="1" lang="ru-RU" sz="1200" u="sng">
                <a:solidFill>
                  <a:schemeClr val="dk1"/>
                </a:solidFill>
              </a:rPr>
              <a:t>SPA</a:t>
            </a:r>
            <a:r>
              <a:rPr lang="ru-RU" sz="1200">
                <a:solidFill>
                  <a:schemeClr val="dk1"/>
                </a:solidFill>
              </a:rPr>
              <a:t>. При использовании микросервисной архитектуры фронтенд (</a:t>
            </a:r>
            <a:r>
              <a:rPr b="1" lang="ru-RU" sz="1200" u="sng">
                <a:solidFill>
                  <a:schemeClr val="dk1"/>
                </a:solidFill>
              </a:rPr>
              <a:t>SPA</a:t>
            </a:r>
            <a:r>
              <a:rPr lang="ru-RU" sz="1200">
                <a:solidFill>
                  <a:schemeClr val="dk1"/>
                </a:solidFill>
              </a:rPr>
              <a:t>) отделён от серверной части. Клиентское приложение, работающее как </a:t>
            </a:r>
            <a:r>
              <a:rPr b="1" lang="ru-RU" sz="1200" u="sng">
                <a:solidFill>
                  <a:schemeClr val="dk1"/>
                </a:solidFill>
              </a:rPr>
              <a:t>SPA</a:t>
            </a:r>
            <a:r>
              <a:rPr lang="ru-RU" sz="1200">
                <a:solidFill>
                  <a:schemeClr val="dk1"/>
                </a:solidFill>
              </a:rPr>
              <a:t>, общается с набором независимых микросервисов через </a:t>
            </a:r>
            <a:r>
              <a:rPr b="1" lang="ru-RU" sz="1200">
                <a:solidFill>
                  <a:schemeClr val="dk1"/>
                </a:solidFill>
              </a:rPr>
              <a:t>API</a:t>
            </a:r>
            <a:r>
              <a:rPr lang="ru-RU" sz="1200">
                <a:solidFill>
                  <a:schemeClr val="dk1"/>
                </a:solidFill>
              </a:rPr>
              <a:t>. Это позволяет разрабатывать, масштабировать и обновлять фронтенд и бэкенд отдельно, повышая гибкость и устойчивость системы.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Краткий итог</a:t>
            </a:r>
            <a:endParaRPr/>
          </a:p>
        </p:txBody>
      </p:sp>
      <p:pic>
        <p:nvPicPr>
          <p:cNvPr descr="preencoded.png" id="384" name="Google Shape;3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8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SPA: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Одностраничное приложение, динамически обновляющее контент на клиенте. Часто применяется в современных микросервисных системах, где фронтенд отделён от серверных сервисов.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ru-RU" sz="1600">
                <a:solidFill>
                  <a:schemeClr val="dk1"/>
                </a:solidFill>
              </a:rPr>
              <a:t>SSP (SSR):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ru-RU" sz="1200">
                <a:solidFill>
                  <a:schemeClr val="dk1"/>
                </a:solidFill>
              </a:rPr>
              <a:t>Генерация полного </a:t>
            </a:r>
            <a:r>
              <a:rPr i="1" lang="ru-RU" sz="1200">
                <a:solidFill>
                  <a:srgbClr val="7030A0"/>
                </a:solidFill>
              </a:rPr>
              <a:t>HTML</a:t>
            </a:r>
            <a:r>
              <a:rPr lang="ru-RU" sz="1200">
                <a:solidFill>
                  <a:schemeClr val="dk1"/>
                </a:solidFill>
              </a:rPr>
              <a:t> на сервере для каждого запроса. Традиционный подход, часто используемый в монолитных архитектурах.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Таким образом, выбор между </a:t>
            </a:r>
            <a:r>
              <a:rPr b="1" lang="ru-RU" sz="1600" u="sng">
                <a:solidFill>
                  <a:schemeClr val="dk1"/>
                </a:solidFill>
              </a:rPr>
              <a:t>SPA</a:t>
            </a:r>
            <a:r>
              <a:rPr lang="ru-RU" sz="1600">
                <a:solidFill>
                  <a:schemeClr val="dk1"/>
                </a:solidFill>
              </a:rPr>
              <a:t> и </a:t>
            </a:r>
            <a:r>
              <a:rPr b="1" lang="ru-RU" sz="1600" u="sng">
                <a:solidFill>
                  <a:schemeClr val="dk1"/>
                </a:solidFill>
              </a:rPr>
              <a:t>SSP</a:t>
            </a:r>
            <a:r>
              <a:rPr lang="ru-RU" sz="1600">
                <a:solidFill>
                  <a:schemeClr val="dk1"/>
                </a:solidFill>
              </a:rPr>
              <a:t> определяется стилем взаимодействия между клиентом и сервером, и часто сопоставляется с архитектурным решением: монолитные приложения традиционно склоняются к </a:t>
            </a:r>
            <a:r>
              <a:rPr b="1" lang="ru-RU" sz="1600" u="sng">
                <a:solidFill>
                  <a:schemeClr val="dk1"/>
                </a:solidFill>
              </a:rPr>
              <a:t>SSP</a:t>
            </a:r>
            <a:r>
              <a:rPr lang="ru-RU" sz="1600">
                <a:solidFill>
                  <a:schemeClr val="dk1"/>
                </a:solidFill>
              </a:rPr>
              <a:t>, а современные микросервисные – к </a:t>
            </a:r>
            <a:r>
              <a:rPr b="1" lang="ru-RU" sz="1600" u="sng">
                <a:solidFill>
                  <a:schemeClr val="dk1"/>
                </a:solidFill>
              </a:rPr>
              <a:t>SPA</a:t>
            </a:r>
            <a:r>
              <a:rPr lang="ru-RU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Вопросы для студентов</a:t>
            </a:r>
            <a:endParaRPr/>
          </a:p>
        </p:txBody>
      </p:sp>
      <p:pic>
        <p:nvPicPr>
          <p:cNvPr descr="preencoded.png" id="392" name="Google Shape;3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/>
          <p:cNvSpPr txBox="1"/>
          <p:nvPr>
            <p:ph idx="1" type="body"/>
          </p:nvPr>
        </p:nvSpPr>
        <p:spPr>
          <a:xfrm>
            <a:off x="0" y="1909400"/>
            <a:ext cx="9144000" cy="3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ru-RU" sz="1500">
                <a:solidFill>
                  <a:schemeClr val="dk1"/>
                </a:solidFill>
              </a:rPr>
              <a:t>Что такое монолитная архитектура, и каковы её основные преимущества и недостатки?</a:t>
            </a:r>
            <a:endParaRPr/>
          </a:p>
          <a:p>
            <a:pPr indent="-2413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ru-RU" sz="1500">
                <a:solidFill>
                  <a:schemeClr val="dk1"/>
                </a:solidFill>
              </a:rPr>
              <a:t>Что такое микросервисная архитектура и чем она отличается от монолита?</a:t>
            </a:r>
            <a:endParaRPr/>
          </a:p>
          <a:p>
            <a:pPr indent="-2413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ru-RU" sz="1500">
                <a:solidFill>
                  <a:schemeClr val="dk1"/>
                </a:solidFill>
              </a:rPr>
              <a:t>Какие преимущества микросервисной архитектуры позволяют улучшить работу приложения?</a:t>
            </a:r>
            <a:endParaRPr/>
          </a:p>
          <a:p>
            <a:pPr indent="-2413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ru-RU" sz="1500">
                <a:solidFill>
                  <a:schemeClr val="dk1"/>
                </a:solidFill>
              </a:rPr>
              <a:t>Какие сложности и недостатки могут возникнуть при использовании микросервисной архитектуры?</a:t>
            </a:r>
            <a:endParaRPr/>
          </a:p>
          <a:p>
            <a:pPr indent="-2413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ru-RU" sz="1500">
                <a:solidFill>
                  <a:schemeClr val="dk1"/>
                </a:solidFill>
              </a:rPr>
              <a:t>Как происходит взаимодействие между микросервисами, и какие вызовы могут возникнуть при этом?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90040"/>
            <a:ext cx="9144000" cy="385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ED9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1. Что такое монолитная архитектура, и каковы её основные преимущества и недостатки?</a:t>
            </a:r>
            <a:br>
              <a:rPr lang="ru-RU"/>
            </a:br>
            <a:endParaRPr/>
          </a:p>
        </p:txBody>
      </p:sp>
      <p:pic>
        <p:nvPicPr>
          <p:cNvPr descr="preencoded.png" id="400" name="Google Shape;4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Монолитная архитектура – это подход к разработке приложения, когда все компоненты (бизнес-логика, интерфейс, работа с базой данных) объединены в единое целое.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Преимущества: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Простота разработки и развертывания: Все компоненты находятся в одном приложении, что упрощает начальную разработку и настройку.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Высокая производительность: Внутренние вызовы между модулями проходят быстрее, так как не задействованы сетевые задержки.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Недостатки: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Ограниченная масштабируемость: Для увеличения ресурсов приходится масштабировать всё приложение, даже если нагрузка затрагивает лишь один компонент.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Сложность поддержки и внесения изменений: Из-за тесной связи между компонентами любое изменение может непредсказуемо затронуть всю систему.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Уязвимость к сбоям: Ошибка в одном модуле может привести к сбою всего приложения.</a:t>
            </a:r>
            <a:endParaRPr i="1"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ED9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2. Что такое микросервисная архитектура и чем она отличается от монолита?</a:t>
            </a:r>
            <a:br>
              <a:rPr lang="ru-RU"/>
            </a:br>
            <a:endParaRPr/>
          </a:p>
        </p:txBody>
      </p:sp>
      <p:pic>
        <p:nvPicPr>
          <p:cNvPr descr="preencoded.png" id="408" name="Google Shape;4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accent3"/>
                </a:solidFill>
              </a:rPr>
              <a:t>Микросервисная архитектура – это метод разработки, при котором приложение разделяется на набор независимых сервисов, каждый из которых отвечает за свою узкую функциональность и взаимодействует с другими через API.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accent3"/>
                </a:solidFill>
              </a:rPr>
              <a:t>Ключевые отличия от монолита: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Разделение на сервисы: каждый сервис можно разрабатывать, тестировать и разворачивать независимо.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Гибкость технологий: различные микросервисы могут быть написаны на разных языках и использовать различные базы данных.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Независимая масштабируемость: рри увеличении нагрузки можно масштабировать только те сервисы, которые в этом нуждаются, а не всё приложение целиком.</a:t>
            </a:r>
            <a:endParaRPr i="1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ED9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3. Какие преимущества микросервисной архитектуры позволяют улучшить работу приложения?</a:t>
            </a:r>
            <a:endParaRPr/>
          </a:p>
        </p:txBody>
      </p:sp>
      <p:pic>
        <p:nvPicPr>
          <p:cNvPr descr="preencoded.png" id="416" name="Google Shape;4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Масштабируемость: каждый сервис можно масштабировать отдельно, что позволяет эффективно распределять ресурсы.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Пример: Если сервис обработки платежей испытывает высокую нагрузку, можно увеличить его ресурсы без изменения других сервисов.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Гибкость и независимость: обновления или исправления можно вносить в отдельный сервис, не затрагивая работу всего приложения.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Пример: Обновление пользовательского интерфейса не требует изменений в сервисе, обрабатывающем данные.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Устойчивость к сбоям: сбой одного микросервиса не приводит к отказу всей системы, так как остальные продолжают работать.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Пример: Если сервис уведомлений выходит из строя, другие сервисы (например, регистрация, обработка заказов) продолжают функционировать.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Возможность использования различных технологий: каждый микросервис может быть реализован с использованием наиболее подходящих инструментов и технологий.</a:t>
            </a:r>
            <a:endParaRPr i="1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ED9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4. Какие сложности и недостатки могут возникнуть при использовании микросервисной архитектуры?</a:t>
            </a:r>
            <a:endParaRPr/>
          </a:p>
        </p:txBody>
      </p:sp>
      <p:pic>
        <p:nvPicPr>
          <p:cNvPr descr="preencoded.png"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Сложности взаимодействия между сервисами: каждый микросервис обменивается данными по сети, что может привести к задержкам или ошибкам связи. Необходима надежная система для управления межсервисными запросами (например, API Gateway).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Проблемы с согласованностью данных: когда каждый сервис имеет свою базу данных, становится сложнее обеспечить целостность данных между различными компонентами. Может потребоваться реализация распределённых транзакций или событийное взаимодействие.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Увеличенные накладные расходы на инфраструктуру: для поддержки микросервисов требуется настройка оркестрации (например, Kubernetes), мониторинга, логирования и управления сетью. Это повышает сложность эксплуатации системы.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Сложность отладки: при возникновении ошибки трудно определить, в каком именно сервисе произошёл сбой, так как запрос может проходить через несколько сервисов, что затрудняет анализ цепочки вызовов.</a:t>
            </a:r>
            <a:endParaRPr i="1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ED9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217916" y="-2"/>
            <a:ext cx="8520600" cy="909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5. Как происходит взаимодействие между микросервисами, и какие вызовы могут возникнуть при этом?</a:t>
            </a:r>
            <a:br>
              <a:rPr lang="ru-RU"/>
            </a:br>
            <a:endParaRPr/>
          </a:p>
        </p:txBody>
      </p:sp>
      <p:pic>
        <p:nvPicPr>
          <p:cNvPr descr="preencoded.png" id="432" name="Google Shape;4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10826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accent3"/>
                </a:solidFill>
              </a:rPr>
              <a:t>В микросервисной архитектуре взаимодействие между сервисами осуществляется посредством сетевых запросов, обычно по протоколу HTTP/HTTPS, или через брокеры сообщений (например, RabbitMQ).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Механизмы взаимодействия: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REST API: Один сервис отправляет HTTP-запрос другому для получения или обновления данных.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Сообщения и события: Сервисы обмениваются сообщениями через брокеры, что позволяет реализовать асинхронное взаимодействие.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i="1" lang="ru-RU" sz="1600">
                <a:solidFill>
                  <a:schemeClr val="accent3"/>
                </a:solidFill>
              </a:rPr>
              <a:t>Вызовы и сложности: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Задержки и ошибки сети: Сетевое взаимодействие всегда подвержено задержкам, потере пакетов и временным сбоям.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Обеспечение надежности: Требуется реализовывать механизмы повторных попыток, таймаутов и отказоустойчивости.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6126"/>
              <a:buChar char="○"/>
            </a:pPr>
            <a:r>
              <a:rPr i="1" lang="ru-RU" sz="1200">
                <a:solidFill>
                  <a:schemeClr val="accent3"/>
                </a:solidFill>
              </a:rPr>
              <a:t>Отслеживание запросов: Необходимо вести логирование и мониторинг, чтобы отслеживать цепочки вызовов между сервисами и быстро находить источник ошибки.</a:t>
            </a:r>
            <a:endParaRPr i="1"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40" name="Google Shape;4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442" name="Google Shape;44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5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44" name="Google Shape;4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Что такое API?</a:t>
            </a:r>
            <a:endParaRPr/>
          </a:p>
        </p:txBody>
      </p:sp>
      <p:pic>
        <p:nvPicPr>
          <p:cNvPr descr="preencoded.png" id="451" name="Google Shape;4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>
            <p:ph idx="1" type="body"/>
          </p:nvPr>
        </p:nvSpPr>
        <p:spPr>
          <a:xfrm>
            <a:off x="0" y="1152474"/>
            <a:ext cx="649224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 u="sng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(Application Programming Interface) – это набор правил, протоколов и инструментов, который позволяет разным программным компонентам общаться друг с другом.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Зачем нужно: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 u="sng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действует как посредник между различными системами, обеспечивая стандартизированный способ обмена данными и вызова функций, не раскрывая внутреннюю логику работы системы.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Пример:</a:t>
            </a:r>
            <a:r>
              <a:rPr lang="ru-RU" sz="1600">
                <a:solidFill>
                  <a:schemeClr val="dk1"/>
                </a:solidFill>
              </a:rPr>
              <a:t> Когда мобильное приложение запрашивает данные у сервера, оно обращается к </a:t>
            </a:r>
            <a:r>
              <a:rPr b="1" lang="ru-RU" sz="1600" u="sng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, который возвращает нужную информацию в удобном формате (например, </a:t>
            </a:r>
            <a:r>
              <a:rPr i="1" lang="ru-RU" sz="1600">
                <a:solidFill>
                  <a:srgbClr val="7030A0"/>
                </a:solidFill>
              </a:rPr>
              <a:t>JSON</a:t>
            </a:r>
            <a:r>
              <a:rPr lang="ru-RU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Rest Logo - LogoDix" id="454" name="Google Shape;45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1700" y="721259"/>
            <a:ext cx="3112300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Важность работы с API при разработке микросервисов</a:t>
            </a:r>
            <a:endParaRPr/>
          </a:p>
        </p:txBody>
      </p:sp>
      <p:pic>
        <p:nvPicPr>
          <p:cNvPr descr="preencoded.png" id="460" name="Google Shape;4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В микросервисной архитектуре каждое приложение разделено на независимые сервисы, которые общаются друг с другом через </a:t>
            </a:r>
            <a:r>
              <a:rPr b="1" lang="ru-RU" sz="1600" u="sng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. Это обеспечивает: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Независимость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сервисов:</a:t>
            </a:r>
            <a:r>
              <a:rPr lang="ru-RU" sz="1600">
                <a:solidFill>
                  <a:schemeClr val="dk1"/>
                </a:solidFill>
              </a:rPr>
              <a:t> каждый сервис имеет свою зону ответственности и предоставляет </a:t>
            </a:r>
            <a:r>
              <a:rPr b="1" lang="ru-RU" sz="1600" u="sng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для взаимодействия с другими компонентами.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Гибкость:</a:t>
            </a:r>
            <a:r>
              <a:rPr lang="ru-RU" sz="1600">
                <a:solidFill>
                  <a:schemeClr val="dk1"/>
                </a:solidFill>
              </a:rPr>
              <a:t> возможность менять или масштабировать один сервис без влияния на всю систему.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Повышенную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устойчивость:</a:t>
            </a:r>
            <a:r>
              <a:rPr lang="ru-RU" sz="1600">
                <a:solidFill>
                  <a:schemeClr val="dk1"/>
                </a:solidFill>
              </a:rPr>
              <a:t> сбой одного сервиса не останавливает работу остальных, если коммуникация организована правильно.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Что такое REST API?</a:t>
            </a:r>
            <a:endParaRPr/>
          </a:p>
        </p:txBody>
      </p:sp>
      <p:pic>
        <p:nvPicPr>
          <p:cNvPr descr="preencoded.png" id="467" name="Google Shape;46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chemeClr val="dk1"/>
                </a:solidFill>
              </a:rPr>
              <a:t>REST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(Representational State Transfer API) – это архитектурный стиль для создания веб-сервисов, использующий стандартные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 методы: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GET:</a:t>
            </a:r>
            <a:r>
              <a:rPr lang="ru-RU" sz="1600">
                <a:solidFill>
                  <a:schemeClr val="dk1"/>
                </a:solidFill>
              </a:rPr>
              <a:t> Получение данных.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POST:</a:t>
            </a:r>
            <a:r>
              <a:rPr lang="ru-RU" sz="1600">
                <a:solidFill>
                  <a:schemeClr val="dk1"/>
                </a:solidFill>
              </a:rPr>
              <a:t> Создание новых записей.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PUT:</a:t>
            </a:r>
            <a:r>
              <a:rPr lang="ru-RU" sz="1600">
                <a:solidFill>
                  <a:schemeClr val="dk1"/>
                </a:solidFill>
              </a:rPr>
              <a:t> Обновление существующих данных.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DELETE:</a:t>
            </a:r>
            <a:r>
              <a:rPr lang="ru-RU" sz="1600">
                <a:solidFill>
                  <a:schemeClr val="dk1"/>
                </a:solidFill>
              </a:rPr>
              <a:t> Удаление данных.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Результаты поиска изображений по запросу &quot;rest api logo&quot;" id="470" name="Google Shape;47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475" y="3147986"/>
            <a:ext cx="2697481" cy="198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Основные принципы REST: Client-Server</a:t>
            </a:r>
            <a:endParaRPr/>
          </a:p>
        </p:txBody>
      </p:sp>
      <p:pic>
        <p:nvPicPr>
          <p:cNvPr descr="preencoded.png" id="476" name="Google Shape;4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0" y="1152474"/>
            <a:ext cx="65913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b="1" lang="ru-RU" sz="1600">
                <a:solidFill>
                  <a:schemeClr val="dk1"/>
                </a:solidFill>
              </a:rPr>
              <a:t>Суть: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2352"/>
              <a:buChar char="●"/>
            </a:pPr>
            <a:r>
              <a:rPr lang="ru-RU" sz="1600">
                <a:solidFill>
                  <a:schemeClr val="dk1"/>
                </a:solidFill>
              </a:rPr>
              <a:t>Клиент и сервер выполняют разные задачи и разделены между собой.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b="1" lang="ru-RU" sz="1600">
                <a:solidFill>
                  <a:schemeClr val="dk1"/>
                </a:solidFill>
              </a:rPr>
              <a:t>Объяснение: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2352"/>
              <a:buChar char="●"/>
            </a:pPr>
            <a:r>
              <a:rPr lang="ru-RU" sz="1600">
                <a:solidFill>
                  <a:schemeClr val="dk1"/>
                </a:solidFill>
              </a:rPr>
              <a:t>Клиент (например, ваш браузер или мобильное приложение) отвечает за отображение информации пользователю, сбор его запросов и отправку их серверу.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2352"/>
              <a:buChar char="●"/>
            </a:pPr>
            <a:r>
              <a:rPr lang="ru-RU" sz="1600">
                <a:solidFill>
                  <a:schemeClr val="dk1"/>
                </a:solidFill>
              </a:rPr>
              <a:t>Сервер обрабатывает эти запросы, работает с данными (например, из базы данных) и отправляет готовый ответ обратно клиенту.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2352"/>
              <a:buNone/>
            </a:pPr>
            <a:r>
              <a:rPr b="1" lang="ru-RU" sz="1600">
                <a:solidFill>
                  <a:schemeClr val="dk1"/>
                </a:solidFill>
              </a:rPr>
              <a:t>Пример: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32352"/>
              <a:buChar char="●"/>
            </a:pPr>
            <a:r>
              <a:rPr lang="ru-RU" sz="1600">
                <a:solidFill>
                  <a:schemeClr val="dk1"/>
                </a:solidFill>
              </a:rPr>
              <a:t>Это как ресторан: посетитель (клиент) заказывает блюдо, официант (сервер) принимает заказ, передаёт его на кухню, а затем приносит готовое блюдо.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image" id="479" name="Google Shape;47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3675" y="1271575"/>
            <a:ext cx="2600325" cy="195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Что это такое?</a:t>
            </a:r>
            <a:endParaRPr/>
          </a:p>
        </p:txBody>
      </p:sp>
      <p:pic>
        <p:nvPicPr>
          <p:cNvPr descr="preencoded.png"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</a:rPr>
              <a:t>Клиент-серверное взаимодействие – это модель, где клиент (например, веб-браузер или мобильное приложение) инициирует запросы, а сервер (например, веб-сервер или API-сервис) обрабатывает эти запросы и отправляет обратно ответы.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Основные принципы REST: Stateless</a:t>
            </a:r>
            <a:endParaRPr/>
          </a:p>
        </p:txBody>
      </p:sp>
      <p:pic>
        <p:nvPicPr>
          <p:cNvPr descr="preencoded.png" id="485" name="Google Shape;4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3138487" y="1152474"/>
            <a:ext cx="6005513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Суть: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Каждый запрос от клиента к серверу должен содержать всю необходимую информацию, чтобы сервер мог его обработать, не полагаясь на данные предыдущих запросов.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Объяснение: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Сервер не запоминает, что происходило ранее. Это значит, что каждая операция – самостоятельная.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Если клиенту нужна информация о предыдущих взаимодействиях, он сам должен её хранить (например, через токены или куки).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Пример: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Представьте, что вы разговариваете с незнакомцем, который не помнит, о чём вы говорили ранее – каждый раз вы начинаете разговор с нуля, предоставляя всю информацию заново.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image" id="488" name="Google Shape;48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6" y="2786071"/>
            <a:ext cx="3148013" cy="236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Основные принципы REST: Cacheable</a:t>
            </a:r>
            <a:endParaRPr/>
          </a:p>
        </p:txBody>
      </p:sp>
      <p:pic>
        <p:nvPicPr>
          <p:cNvPr descr="preencoded.png" id="494" name="Google Shape;4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1"/>
          <p:cNvSpPr txBox="1"/>
          <p:nvPr>
            <p:ph idx="1" type="body"/>
          </p:nvPr>
        </p:nvSpPr>
        <p:spPr>
          <a:xfrm>
            <a:off x="0" y="1152474"/>
            <a:ext cx="699135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Суть: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Ответы сервера могут сохраняться (кэшироваться) на стороне клиента или промежуточных серверов, чтобы повторно не запрашивать одни и те же данные.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Объяснение: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Если ресурс не меняется часто, его можно сохранить локально и использовать повторно, что снижает нагрузку на сервер и ускоряет работу приложения.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Кэширование помогает уменьшить задержки и трафик, поскольку не каждый запрос доходит до сервера.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Пример: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Это как если бы вы запомнили адрес магазина, где купили любимый продукт, и при следующем посещении сразу обращались туда, не спрашивая всё заново.</a:t>
            </a:r>
            <a:endParaRPr/>
          </a:p>
        </p:txBody>
      </p:sp>
      <p:pic>
        <p:nvPicPr>
          <p:cNvPr descr="image" id="497" name="Google Shape;49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1350" y="1791295"/>
            <a:ext cx="2081212" cy="156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Основные принципы REST: Uniform Interface</a:t>
            </a:r>
            <a:endParaRPr/>
          </a:p>
        </p:txBody>
      </p:sp>
      <p:pic>
        <p:nvPicPr>
          <p:cNvPr descr="preencoded.png" id="503" name="Google Shape;5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2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0714"/>
              <a:buNone/>
            </a:pPr>
            <a:r>
              <a:rPr b="1" lang="ru-RU" sz="1600">
                <a:solidFill>
                  <a:schemeClr val="dk1"/>
                </a:solidFill>
              </a:rPr>
              <a:t>Суть: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Char char="●"/>
            </a:pPr>
            <a:r>
              <a:rPr lang="ru-RU" sz="1600">
                <a:solidFill>
                  <a:schemeClr val="dk1"/>
                </a:solidFill>
              </a:rPr>
              <a:t>Все взаимодействия между клиентом и сервером происходят через один стандартный и понятный набор правил.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b="1" lang="ru-RU" sz="1600">
                <a:solidFill>
                  <a:schemeClr val="dk1"/>
                </a:solidFill>
              </a:rPr>
              <a:t>Объяснение: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Char char="●"/>
            </a:pPr>
            <a:r>
              <a:rPr lang="ru-RU" sz="1600">
                <a:solidFill>
                  <a:schemeClr val="dk1"/>
                </a:solidFill>
              </a:rPr>
              <a:t>Используются стандартные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-методы: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6666"/>
              <a:buChar char="○"/>
            </a:pPr>
            <a:r>
              <a:rPr b="1" lang="ru-RU" sz="1200">
                <a:solidFill>
                  <a:schemeClr val="dk1"/>
                </a:solidFill>
              </a:rPr>
              <a:t>GET</a:t>
            </a:r>
            <a:r>
              <a:rPr lang="ru-RU" sz="1200">
                <a:solidFill>
                  <a:schemeClr val="dk1"/>
                </a:solidFill>
              </a:rPr>
              <a:t> для получения данных,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6666"/>
              <a:buChar char="○"/>
            </a:pPr>
            <a:r>
              <a:rPr b="1" lang="ru-RU" sz="1200">
                <a:solidFill>
                  <a:schemeClr val="dk1"/>
                </a:solidFill>
              </a:rPr>
              <a:t>POST</a:t>
            </a:r>
            <a:r>
              <a:rPr lang="ru-RU" sz="1200">
                <a:solidFill>
                  <a:schemeClr val="dk1"/>
                </a:solidFill>
              </a:rPr>
              <a:t> для создания,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6666"/>
              <a:buChar char="○"/>
            </a:pPr>
            <a:r>
              <a:rPr b="1" lang="ru-RU" sz="1200">
                <a:solidFill>
                  <a:schemeClr val="dk1"/>
                </a:solidFill>
              </a:rPr>
              <a:t>PUT</a:t>
            </a:r>
            <a:r>
              <a:rPr lang="ru-RU" sz="1200">
                <a:solidFill>
                  <a:schemeClr val="dk1"/>
                </a:solidFill>
              </a:rPr>
              <a:t>/</a:t>
            </a:r>
            <a:r>
              <a:rPr b="1" lang="ru-RU" sz="1200">
                <a:solidFill>
                  <a:schemeClr val="dk1"/>
                </a:solidFill>
              </a:rPr>
              <a:t>PATCH</a:t>
            </a:r>
            <a:r>
              <a:rPr lang="ru-RU" sz="1200">
                <a:solidFill>
                  <a:schemeClr val="dk1"/>
                </a:solidFill>
              </a:rPr>
              <a:t> для обновления,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6666"/>
              <a:buChar char="○"/>
            </a:pPr>
            <a:r>
              <a:rPr b="1" lang="ru-RU" sz="1200">
                <a:solidFill>
                  <a:schemeClr val="dk1"/>
                </a:solidFill>
              </a:rPr>
              <a:t>DELETE</a:t>
            </a:r>
            <a:r>
              <a:rPr lang="ru-RU" sz="1200">
                <a:solidFill>
                  <a:schemeClr val="dk1"/>
                </a:solidFill>
              </a:rPr>
              <a:t> для удаления.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Char char="●"/>
            </a:pPr>
            <a:r>
              <a:rPr lang="ru-RU" sz="1600">
                <a:solidFill>
                  <a:schemeClr val="dk1"/>
                </a:solidFill>
              </a:rPr>
              <a:t>Каждый ресурс идентифицируется уникальным </a:t>
            </a:r>
            <a:r>
              <a:rPr b="1" lang="ru-RU" sz="1600">
                <a:solidFill>
                  <a:schemeClr val="dk1"/>
                </a:solidFill>
              </a:rPr>
              <a:t>URL</a:t>
            </a:r>
            <a:r>
              <a:rPr lang="ru-RU" sz="1600">
                <a:solidFill>
                  <a:schemeClr val="dk1"/>
                </a:solidFill>
              </a:rPr>
              <a:t> (адресом).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Char char="●"/>
            </a:pPr>
            <a:r>
              <a:rPr lang="ru-RU" sz="1600">
                <a:solidFill>
                  <a:schemeClr val="dk1"/>
                </a:solidFill>
              </a:rPr>
              <a:t>Форматы данных (например, </a:t>
            </a:r>
            <a:r>
              <a:rPr i="1" lang="ru-RU" sz="1600">
                <a:solidFill>
                  <a:srgbClr val="7030A0"/>
                </a:solidFill>
              </a:rPr>
              <a:t>JSON</a:t>
            </a:r>
            <a:r>
              <a:rPr lang="ru-RU" sz="1600">
                <a:solidFill>
                  <a:schemeClr val="dk1"/>
                </a:solidFill>
              </a:rPr>
              <a:t> или </a:t>
            </a:r>
            <a:r>
              <a:rPr i="1" lang="ru-RU" sz="1600">
                <a:solidFill>
                  <a:srgbClr val="7030A0"/>
                </a:solidFill>
              </a:rPr>
              <a:t>XML</a:t>
            </a:r>
            <a:r>
              <a:rPr lang="ru-RU" sz="1600">
                <a:solidFill>
                  <a:schemeClr val="dk1"/>
                </a:solidFill>
              </a:rPr>
              <a:t>) стандартизированы, что упрощает обмен информацией.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b="1" lang="ru-RU" sz="1600">
                <a:solidFill>
                  <a:schemeClr val="dk1"/>
                </a:solidFill>
              </a:rPr>
              <a:t>Пример: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60714"/>
              <a:buChar char="●"/>
            </a:pPr>
            <a:r>
              <a:rPr lang="ru-RU" sz="1600">
                <a:solidFill>
                  <a:schemeClr val="dk1"/>
                </a:solidFill>
              </a:rPr>
              <a:t>Это как универсальный пульт, где каждая кнопка выполняет заранее определённую функцию – вне зависимости от модели телевизора, команда «включить» всегда работает одинаково.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6370" y="1752278"/>
            <a:ext cx="2337716" cy="175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Основные принципы REST: Layered System</a:t>
            </a:r>
            <a:endParaRPr/>
          </a:p>
        </p:txBody>
      </p:sp>
      <p:pic>
        <p:nvPicPr>
          <p:cNvPr descr="preencoded.png" id="512" name="Google Shape;5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3"/>
          <p:cNvSpPr txBox="1"/>
          <p:nvPr>
            <p:ph idx="1" type="body"/>
          </p:nvPr>
        </p:nvSpPr>
        <p:spPr>
          <a:xfrm>
            <a:off x="3709627" y="1152474"/>
            <a:ext cx="5434373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Суть: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Система может быть разделена на несколько слоёв, и клиенту не нужно знать о внутренней структуре сервера.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Объяснение: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Между клиентом и сервером могут находиться промежуточные слои (например, прокси-серверы, балансировщики нагрузки или кэширующие сервера), которые улучшают безопасность и производительность.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Клиент взаимодействует только с внешним интерфейсом, не вникая в детали внутренних процессов.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5161"/>
              <a:buNone/>
            </a:pPr>
            <a:r>
              <a:rPr b="1" lang="ru-RU" sz="1600">
                <a:solidFill>
                  <a:schemeClr val="dk1"/>
                </a:solidFill>
              </a:rPr>
              <a:t>Пример: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5161"/>
              <a:buChar char="●"/>
            </a:pPr>
            <a:r>
              <a:rPr lang="ru-RU" sz="1600">
                <a:solidFill>
                  <a:schemeClr val="dk1"/>
                </a:solidFill>
              </a:rPr>
              <a:t>Это похоже на поездку в метро: пассажир заходит в поезд через ворота, не заботясь о том, как устроена система управления движением поездов или расписание – всё работает автоматически.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image" id="515" name="Google Shape;51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122" y="1619255"/>
            <a:ext cx="3714749" cy="278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21" name="Google Shape;5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4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523" name="Google Shape;52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54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525" name="Google Shape;52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Инструменты</a:t>
            </a:r>
            <a:endParaRPr b="1" i="0" sz="4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Postman</a:t>
            </a:r>
            <a:endParaRPr/>
          </a:p>
        </p:txBody>
      </p:sp>
      <p:pic>
        <p:nvPicPr>
          <p:cNvPr descr="preencoded.png" id="532" name="Google Shape;5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3" name="Google Shape;5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5"/>
          <p:cNvSpPr txBox="1"/>
          <p:nvPr>
            <p:ph idx="1" type="body"/>
          </p:nvPr>
        </p:nvSpPr>
        <p:spPr>
          <a:xfrm>
            <a:off x="0" y="1152474"/>
            <a:ext cx="67243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 u="sng">
                <a:solidFill>
                  <a:schemeClr val="dk1"/>
                </a:solidFill>
              </a:rPr>
              <a:t>Postman</a:t>
            </a:r>
            <a:r>
              <a:rPr lang="ru-RU" sz="1600">
                <a:solidFill>
                  <a:schemeClr val="dk1"/>
                </a:solidFill>
              </a:rPr>
              <a:t> – это инструмент с графическим интерфейсом для тестирования и разработки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. Он позволяет: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Отправлять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запросы:</a:t>
            </a:r>
            <a:r>
              <a:rPr lang="ru-RU" sz="1600">
                <a:solidFill>
                  <a:schemeClr val="dk1"/>
                </a:solidFill>
              </a:rPr>
              <a:t> Вы можете задавать </a:t>
            </a:r>
            <a:r>
              <a:rPr b="1" lang="ru-RU" sz="1600">
                <a:solidFill>
                  <a:schemeClr val="dk1"/>
                </a:solidFill>
              </a:rPr>
              <a:t>URL</a:t>
            </a:r>
            <a:r>
              <a:rPr lang="ru-RU" sz="1600">
                <a:solidFill>
                  <a:schemeClr val="dk1"/>
                </a:solidFill>
              </a:rPr>
              <a:t>, выбирать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 метод, настраивать заголовки и тело запроса.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Просматривать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ответы: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 u="sng">
                <a:solidFill>
                  <a:schemeClr val="dk1"/>
                </a:solidFill>
              </a:rPr>
              <a:t>Postman</a:t>
            </a:r>
            <a:r>
              <a:rPr lang="ru-RU" sz="1600">
                <a:solidFill>
                  <a:schemeClr val="dk1"/>
                </a:solidFill>
              </a:rPr>
              <a:t> отображает ответ сервера, включая статус, тело, заголовки и время отклика.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Организовывать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тесты:</a:t>
            </a:r>
            <a:r>
              <a:rPr lang="ru-RU" sz="1600">
                <a:solidFill>
                  <a:schemeClr val="dk1"/>
                </a:solidFill>
              </a:rPr>
              <a:t> Создание коллекций запросов, автоматизация тестирования, настройка переменных окружения.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Документировать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API: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 u="sng">
                <a:solidFill>
                  <a:schemeClr val="dk1"/>
                </a:solidFill>
              </a:rPr>
              <a:t>Postman</a:t>
            </a:r>
            <a:r>
              <a:rPr lang="ru-RU" sz="1600">
                <a:solidFill>
                  <a:schemeClr val="dk1"/>
                </a:solidFill>
              </a:rPr>
              <a:t> позволяет генерировать документацию для ваших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, что облегчает их дальнейшее использование и поддержку.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Результаты поиска изображений по запросу &quot;postman&quot;" id="535" name="Google Shape;535;p55"/>
          <p:cNvPicPr preferRelativeResize="0"/>
          <p:nvPr/>
        </p:nvPicPr>
        <p:blipFill rotWithShape="1">
          <a:blip r:embed="rId5">
            <a:alphaModFix/>
          </a:blip>
          <a:srcRect b="0" l="22440" r="21615" t="0"/>
          <a:stretch/>
        </p:blipFill>
        <p:spPr>
          <a:xfrm>
            <a:off x="6700911" y="862980"/>
            <a:ext cx="2227386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Как использовать Postman</a:t>
            </a:r>
            <a:endParaRPr/>
          </a:p>
        </p:txBody>
      </p:sp>
      <p:pic>
        <p:nvPicPr>
          <p:cNvPr descr="preencoded.png" id="541" name="Google Shape;5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2" name="Google Shape;54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/>
          <p:nvPr>
            <p:ph idx="1" type="body"/>
          </p:nvPr>
        </p:nvSpPr>
        <p:spPr>
          <a:xfrm>
            <a:off x="0" y="1152474"/>
            <a:ext cx="67243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Создать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новый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запрос:</a:t>
            </a:r>
            <a:r>
              <a:rPr lang="ru-RU" sz="1600">
                <a:solidFill>
                  <a:schemeClr val="dk1"/>
                </a:solidFill>
              </a:rPr>
              <a:t> Выберите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 метод (</a:t>
            </a:r>
            <a:r>
              <a:rPr b="1" lang="ru-RU" sz="1600">
                <a:solidFill>
                  <a:schemeClr val="dk1"/>
                </a:solidFill>
              </a:rPr>
              <a:t>GET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POST</a:t>
            </a:r>
            <a:r>
              <a:rPr lang="ru-RU" sz="1600">
                <a:solidFill>
                  <a:schemeClr val="dk1"/>
                </a:solidFill>
              </a:rPr>
              <a:t> и т.д.) и введите </a:t>
            </a:r>
            <a:r>
              <a:rPr b="1" lang="ru-RU" sz="1600">
                <a:solidFill>
                  <a:schemeClr val="dk1"/>
                </a:solidFill>
              </a:rPr>
              <a:t>URL</a:t>
            </a:r>
            <a:r>
              <a:rPr lang="ru-RU" sz="1600">
                <a:solidFill>
                  <a:schemeClr val="dk1"/>
                </a:solidFill>
              </a:rPr>
              <a:t> вашего API.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Настроить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заголовки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тело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запроса:</a:t>
            </a:r>
            <a:r>
              <a:rPr lang="ru-RU" sz="1600">
                <a:solidFill>
                  <a:schemeClr val="dk1"/>
                </a:solidFill>
              </a:rPr>
              <a:t> Добавьте необходимые параметры, например, </a:t>
            </a:r>
            <a:r>
              <a:rPr b="1" lang="ru-RU" sz="1600">
                <a:solidFill>
                  <a:schemeClr val="dk1"/>
                </a:solidFill>
              </a:rPr>
              <a:t>Content-Type</a:t>
            </a:r>
            <a:r>
              <a:rPr lang="ru-RU" sz="1600">
                <a:solidFill>
                  <a:schemeClr val="dk1"/>
                </a:solidFill>
              </a:rPr>
              <a:t>, авторизационные данные.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Отправить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запрос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и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проанализировать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ответ:</a:t>
            </a:r>
            <a:r>
              <a:rPr lang="ru-RU" sz="1600">
                <a:solidFill>
                  <a:schemeClr val="dk1"/>
                </a:solidFill>
              </a:rPr>
              <a:t> Нажмите </a:t>
            </a:r>
            <a:r>
              <a:rPr b="1" lang="ru-RU" sz="1600">
                <a:solidFill>
                  <a:schemeClr val="dk1"/>
                </a:solidFill>
              </a:rPr>
              <a:t>«Send»</a:t>
            </a:r>
            <a:r>
              <a:rPr lang="ru-RU" sz="1600">
                <a:solidFill>
                  <a:schemeClr val="dk1"/>
                </a:solidFill>
              </a:rPr>
              <a:t> и изучите полученные данные.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i="1" lang="ru-RU" sz="1600">
                <a:solidFill>
                  <a:schemeClr val="dk1"/>
                </a:solidFill>
              </a:rPr>
              <a:t>Сохранить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запрос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в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i="1" lang="ru-RU" sz="1600">
                <a:solidFill>
                  <a:schemeClr val="dk1"/>
                </a:solidFill>
              </a:rPr>
              <a:t>коллекцию:</a:t>
            </a:r>
            <a:r>
              <a:rPr lang="ru-RU" sz="1600">
                <a:solidFill>
                  <a:schemeClr val="dk1"/>
                </a:solidFill>
              </a:rPr>
              <a:t> Для удобства дальнейшего тестирования и обмена с командой.</a:t>
            </a:r>
            <a:endParaRPr/>
          </a:p>
        </p:txBody>
      </p:sp>
      <p:pic>
        <p:nvPicPr>
          <p:cNvPr descr="Результаты поиска изображений по запросу &quot;postman&quot;" id="544" name="Google Shape;544;p56"/>
          <p:cNvPicPr preferRelativeResize="0"/>
          <p:nvPr/>
        </p:nvPicPr>
        <p:blipFill rotWithShape="1">
          <a:blip r:embed="rId5">
            <a:alphaModFix/>
          </a:blip>
          <a:srcRect b="0" l="22440" r="21615" t="0"/>
          <a:stretch/>
        </p:blipFill>
        <p:spPr>
          <a:xfrm>
            <a:off x="6700911" y="862980"/>
            <a:ext cx="2227386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cURL</a:t>
            </a:r>
            <a:endParaRPr/>
          </a:p>
        </p:txBody>
      </p:sp>
      <p:pic>
        <p:nvPicPr>
          <p:cNvPr descr="preencoded.png" id="550" name="Google Shape;5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7"/>
          <p:cNvSpPr txBox="1"/>
          <p:nvPr>
            <p:ph idx="1" type="body"/>
          </p:nvPr>
        </p:nvSpPr>
        <p:spPr>
          <a:xfrm>
            <a:off x="0" y="1152474"/>
            <a:ext cx="67243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 u="sng">
                <a:solidFill>
                  <a:schemeClr val="dk1"/>
                </a:solidFill>
              </a:rPr>
              <a:t>curl</a:t>
            </a:r>
            <a:r>
              <a:rPr lang="ru-RU" sz="1600">
                <a:solidFill>
                  <a:schemeClr val="dk1"/>
                </a:solidFill>
              </a:rPr>
              <a:t> – это командная утилита для выполнения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 запросов из терминала. Она удобна для быстрого тестирования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 и интеграции в скрипты.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chemeClr val="dk1"/>
                </a:solidFill>
              </a:rPr>
              <a:t>Основные возможности curl: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Поддержка различных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 методов (</a:t>
            </a:r>
            <a:r>
              <a:rPr b="1" lang="ru-RU" sz="1600">
                <a:solidFill>
                  <a:schemeClr val="dk1"/>
                </a:solidFill>
              </a:rPr>
              <a:t>GET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POST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PUT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DELETE</a:t>
            </a:r>
            <a:r>
              <a:rPr lang="ru-RU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Настройка заголовков запроса.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Отправка данных в теле запроса.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ru-RU" sz="1600">
                <a:solidFill>
                  <a:schemeClr val="dk1"/>
                </a:solidFill>
              </a:rPr>
              <a:t>Интеграция с </a:t>
            </a:r>
            <a:r>
              <a:rPr i="1" lang="ru-RU" sz="1600">
                <a:solidFill>
                  <a:srgbClr val="7030A0"/>
                </a:solidFill>
              </a:rPr>
              <a:t>shell</a:t>
            </a:r>
            <a:r>
              <a:rPr lang="ru-RU" sz="1600">
                <a:solidFill>
                  <a:schemeClr val="dk1"/>
                </a:solidFill>
              </a:rPr>
              <a:t>-скриптами для автоматизации тестирования </a:t>
            </a:r>
            <a:r>
              <a:rPr b="1" lang="ru-RU" sz="1600">
                <a:solidFill>
                  <a:schemeClr val="dk1"/>
                </a:solidFill>
              </a:rPr>
              <a:t>API</a:t>
            </a:r>
            <a:r>
              <a:rPr lang="ru-RU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Результаты поиска изображений по запросу &quot;curl app&quot;" id="553" name="Google Shape;55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933450"/>
            <a:ext cx="2705027" cy="124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Как использовать cURL</a:t>
            </a:r>
            <a:endParaRPr/>
          </a:p>
        </p:txBody>
      </p:sp>
      <p:pic>
        <p:nvPicPr>
          <p:cNvPr descr="preencoded.png" id="559" name="Google Shape;5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8"/>
          <p:cNvSpPr txBox="1"/>
          <p:nvPr>
            <p:ph idx="1" type="body"/>
          </p:nvPr>
        </p:nvSpPr>
        <p:spPr>
          <a:xfrm>
            <a:off x="0" y="1152474"/>
            <a:ext cx="6724357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lang="ru-RU" sz="1600">
                <a:solidFill>
                  <a:schemeClr val="dk1"/>
                </a:solidFill>
              </a:rPr>
              <a:t>Пример использования </a:t>
            </a:r>
            <a:r>
              <a:rPr b="1" lang="ru-RU" sz="1600" u="sng">
                <a:solidFill>
                  <a:schemeClr val="dk1"/>
                </a:solidFill>
              </a:rPr>
              <a:t>curl</a:t>
            </a:r>
            <a:r>
              <a:rPr lang="ru-RU" sz="1600">
                <a:solidFill>
                  <a:schemeClr val="dk1"/>
                </a:solidFill>
              </a:rPr>
              <a:t>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b="1" lang="ru-RU" sz="1600">
                <a:solidFill>
                  <a:schemeClr val="dk1"/>
                </a:solidFill>
              </a:rPr>
              <a:t>GET запрос: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curl -X GET "https://api.example.com/data" \</a:t>
            </a:r>
            <a:endParaRPr sz="1600">
              <a:solidFill>
                <a:schemeClr val="dk1"/>
              </a:solidFill>
              <a:highlight>
                <a:srgbClr val="C0C0C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     -H "Accept: application/json"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Описание:</a:t>
            </a:r>
            <a:r>
              <a:rPr lang="ru-RU" sz="1600">
                <a:solidFill>
                  <a:schemeClr val="dk1"/>
                </a:solidFill>
              </a:rPr>
              <a:t> отправляется </a:t>
            </a:r>
            <a:r>
              <a:rPr b="1" lang="ru-RU" sz="1600">
                <a:solidFill>
                  <a:schemeClr val="dk1"/>
                </a:solidFill>
              </a:rPr>
              <a:t>GET</a:t>
            </a:r>
            <a:r>
              <a:rPr lang="ru-RU" sz="1600">
                <a:solidFill>
                  <a:schemeClr val="dk1"/>
                </a:solidFill>
              </a:rPr>
              <a:t> запрос на указанный </a:t>
            </a:r>
            <a:r>
              <a:rPr b="1" lang="ru-RU" sz="1600">
                <a:solidFill>
                  <a:schemeClr val="dk1"/>
                </a:solidFill>
              </a:rPr>
              <a:t>URL</a:t>
            </a:r>
            <a:r>
              <a:rPr lang="ru-RU" sz="1600">
                <a:solidFill>
                  <a:schemeClr val="dk1"/>
                </a:solidFill>
              </a:rPr>
              <a:t> с заголовком, говорящим серверу, что мы ожидаем ответ в формате </a:t>
            </a:r>
            <a:r>
              <a:rPr i="1" lang="ru-RU" sz="1600">
                <a:solidFill>
                  <a:srgbClr val="7030A0"/>
                </a:solidFill>
              </a:rPr>
              <a:t>JSON</a:t>
            </a:r>
            <a:r>
              <a:rPr lang="ru-RU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1621"/>
              <a:buChar char="●"/>
            </a:pPr>
            <a:r>
              <a:rPr b="1" lang="ru-RU" sz="1600">
                <a:solidFill>
                  <a:schemeClr val="dk1"/>
                </a:solidFill>
              </a:rPr>
              <a:t>POST запрос: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38996"/>
              <a:buNone/>
            </a:pPr>
            <a:r>
              <a:rPr lang="ru-RU" sz="1400">
                <a:solidFill>
                  <a:schemeClr val="dk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curl -X POST "https://api.example.com/data" \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38996"/>
              <a:buNone/>
            </a:pPr>
            <a:r>
              <a:rPr lang="ru-RU" sz="1400">
                <a:solidFill>
                  <a:schemeClr val="dk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     -H "Content-Type: application/json" \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996"/>
              <a:buNone/>
            </a:pPr>
            <a:r>
              <a:rPr lang="ru-RU" sz="1400">
                <a:solidFill>
                  <a:schemeClr val="dk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     -d '{"name": "John", "age": 30}'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1621"/>
              <a:buNone/>
            </a:pPr>
            <a:r>
              <a:rPr i="1" lang="ru-RU" sz="1600">
                <a:solidFill>
                  <a:schemeClr val="dk1"/>
                </a:solidFill>
              </a:rPr>
              <a:t>Описание:</a:t>
            </a:r>
            <a:r>
              <a:rPr lang="ru-RU" sz="1600">
                <a:solidFill>
                  <a:schemeClr val="dk1"/>
                </a:solidFill>
              </a:rPr>
              <a:t> отправляется </a:t>
            </a:r>
            <a:r>
              <a:rPr b="1" lang="ru-RU" sz="1600">
                <a:solidFill>
                  <a:schemeClr val="dk1"/>
                </a:solidFill>
              </a:rPr>
              <a:t>POST</a:t>
            </a:r>
            <a:r>
              <a:rPr lang="ru-RU" sz="1600">
                <a:solidFill>
                  <a:schemeClr val="dk1"/>
                </a:solidFill>
              </a:rPr>
              <a:t> запрос с </a:t>
            </a:r>
            <a:r>
              <a:rPr i="1" lang="ru-RU" sz="1600">
                <a:solidFill>
                  <a:srgbClr val="7030A0"/>
                </a:solidFill>
              </a:rPr>
              <a:t>JSON</a:t>
            </a:r>
            <a:r>
              <a:rPr lang="ru-RU" sz="1600">
                <a:solidFill>
                  <a:schemeClr val="dk1"/>
                </a:solidFill>
              </a:rPr>
              <a:t>-данными для создания новой записи. Здесь </a:t>
            </a:r>
            <a:r>
              <a:rPr b="1" lang="ru-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-d</a:t>
            </a:r>
            <a:r>
              <a:rPr lang="ru-RU" sz="1600">
                <a:solidFill>
                  <a:schemeClr val="dk1"/>
                </a:solidFill>
              </a:rPr>
              <a:t> задаёт тело запроса.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Результаты поиска изображений по запросу &quot;curl app&quot;" id="562" name="Google Shape;56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933450"/>
            <a:ext cx="2705027" cy="124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Live-coding преподавателя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9"/>
          <p:cNvSpPr txBox="1"/>
          <p:nvPr/>
        </p:nvSpPr>
        <p:spPr>
          <a:xfrm>
            <a:off x="311700" y="1747875"/>
            <a:ext cx="85206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Покажите в режиме live-coding и объясните: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работать с различными API.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69" name="Google Shape;5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0" name="Google Shape;57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Как это происходит?</a:t>
            </a:r>
            <a:endParaRPr/>
          </a:p>
        </p:txBody>
      </p:sp>
      <p:pic>
        <p:nvPicPr>
          <p:cNvPr descr="preencoded.png"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Запрос:</a:t>
            </a:r>
            <a:r>
              <a:rPr lang="ru-RU" sz="1600">
                <a:solidFill>
                  <a:schemeClr val="dk1"/>
                </a:solidFill>
              </a:rPr>
              <a:t> Клиент отправляет запрос к серверу по определённому протоколу (чаще всего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/</a:t>
            </a:r>
            <a:r>
              <a:rPr b="1" lang="ru-RU" sz="1600">
                <a:solidFill>
                  <a:schemeClr val="dk1"/>
                </a:solidFill>
              </a:rPr>
              <a:t>HTTPS</a:t>
            </a:r>
            <a:r>
              <a:rPr lang="ru-RU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Обработка:</a:t>
            </a:r>
            <a:r>
              <a:rPr lang="ru-RU" sz="1600">
                <a:solidFill>
                  <a:schemeClr val="dk1"/>
                </a:solidFill>
              </a:rPr>
              <a:t> Сервер получает запрос, обрабатывает его (выполняет нужную бизнес-логику, обращается к базе данных и т.д.) и готовит ответ.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Ответ:</a:t>
            </a:r>
            <a:r>
              <a:rPr lang="ru-RU" sz="1600">
                <a:solidFill>
                  <a:schemeClr val="dk1"/>
                </a:solidFill>
              </a:rPr>
              <a:t> Сервер возвращает клиенту ответ (например, </a:t>
            </a:r>
            <a:r>
              <a:rPr i="1" lang="ru-RU" sz="1600">
                <a:solidFill>
                  <a:srgbClr val="7030A0"/>
                </a:solidFill>
              </a:rPr>
              <a:t>HTML</a:t>
            </a:r>
            <a:r>
              <a:rPr lang="ru-RU" sz="1600">
                <a:solidFill>
                  <a:schemeClr val="dk1"/>
                </a:solidFill>
              </a:rPr>
              <a:t>-страницу, </a:t>
            </a:r>
            <a:r>
              <a:rPr i="1" lang="ru-RU" sz="1600">
                <a:solidFill>
                  <a:srgbClr val="7030A0"/>
                </a:solidFill>
              </a:rPr>
              <a:t>JSON</a:t>
            </a:r>
            <a:r>
              <a:rPr lang="ru-RU" sz="1600">
                <a:solidFill>
                  <a:schemeClr val="dk1"/>
                </a:solidFill>
              </a:rPr>
              <a:t>-данные, изображение и т.д.).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Получение:</a:t>
            </a:r>
            <a:r>
              <a:rPr lang="ru-RU" sz="1600">
                <a:solidFill>
                  <a:schemeClr val="dk1"/>
                </a:solidFill>
              </a:rPr>
              <a:t> Клиент получает ответ и отображает его пользователю или выполняет дальнейшие действия.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Задание в сессионном зале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311700" y="1406925"/>
            <a:ext cx="85206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Выполните задания в файле </a:t>
            </a:r>
            <a:r>
              <a:rPr b="0" i="0" lang="ru-RU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exercise.</a:t>
            </a:r>
            <a:r>
              <a:rPr lang="ru-RU" sz="1500">
                <a:solidFill>
                  <a:srgbClr val="0000FF"/>
                </a:solidFill>
              </a:rPr>
              <a:t>md</a:t>
            </a:r>
            <a:endParaRPr b="0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Время выполнения: 60 минут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работать с заданием: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Поделитесь на команды по 3-4 человека и перейдите в сессионные залы.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Один человек демонстрирует экран и записывает решение, все остальные вырабатывают решение.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Вся команда должна понимать решение, объясняйте друг другу.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77" name="Google Shape;5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8" name="Google Shape;57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Презентация результатов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2"/>
          <p:cNvSpPr txBox="1"/>
          <p:nvPr/>
        </p:nvSpPr>
        <p:spPr>
          <a:xfrm>
            <a:off x="311700" y="1498275"/>
            <a:ext cx="68874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получилось сделать;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где были трудности и какие вопросы возникли в процессе решения.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90" name="Google Shape;59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96" name="Google Shape;5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598" name="Google Shape;59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63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600" name="Google Shape;60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3"/>
          <p:cNvSpPr/>
          <p:nvPr/>
        </p:nvSpPr>
        <p:spPr>
          <a:xfrm>
            <a:off x="2495350" y="1525700"/>
            <a:ext cx="62568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1" i="0" sz="4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6" name="Google Shape;6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7" name="Google Shape;60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Домашнее задание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311700" y="1196800"/>
            <a:ext cx="64215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Выполните задания в файле </a:t>
            </a:r>
            <a:r>
              <a:rPr lang="ru-RU" sz="1600">
                <a:solidFill>
                  <a:srgbClr val="0000FF"/>
                </a:solidFill>
              </a:rPr>
              <a:t>exercise.md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папке урока. Прорешайте еще раз индивидуально все задания, которые решали в классе. Начните с тех, что не успели сделать в классе.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Повторите теорию по презентации. Посмотрите на ютубе видео разных авторов по теме урока, чтобы составить более широкое впечатление.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Заучите синтаксис пройденных конструкций.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Повторите синтаксис в пройденных уроках.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За счёт чего происходит?</a:t>
            </a:r>
            <a:endParaRPr/>
          </a:p>
        </p:txBody>
      </p:sp>
      <p:pic>
        <p:nvPicPr>
          <p:cNvPr descr="preencoded.png"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0" y="1152474"/>
            <a:ext cx="91440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Протоколы:</a:t>
            </a:r>
            <a:r>
              <a:rPr lang="ru-RU" sz="1600">
                <a:solidFill>
                  <a:schemeClr val="dk1"/>
                </a:solidFill>
              </a:rPr>
              <a:t> Основной протокол – </a:t>
            </a:r>
            <a:r>
              <a:rPr b="1" lang="ru-RU" sz="1600">
                <a:solidFill>
                  <a:schemeClr val="dk1"/>
                </a:solidFill>
              </a:rPr>
              <a:t>HTTP</a:t>
            </a:r>
            <a:r>
              <a:rPr lang="ru-RU" sz="1600">
                <a:solidFill>
                  <a:schemeClr val="dk1"/>
                </a:solidFill>
              </a:rPr>
              <a:t>/</a:t>
            </a:r>
            <a:r>
              <a:rPr b="1" lang="ru-RU" sz="1600">
                <a:solidFill>
                  <a:schemeClr val="dk1"/>
                </a:solidFill>
              </a:rPr>
              <a:t>HTTPS</a:t>
            </a:r>
            <a:r>
              <a:rPr lang="ru-RU" sz="1600">
                <a:solidFill>
                  <a:schemeClr val="dk1"/>
                </a:solidFill>
              </a:rPr>
              <a:t>. Внутренние взаимодействия могут использовать </a:t>
            </a:r>
            <a:r>
              <a:rPr b="1" lang="ru-RU" sz="1600">
                <a:solidFill>
                  <a:schemeClr val="dk1"/>
                </a:solidFill>
              </a:rPr>
              <a:t>TCP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WebSocket</a:t>
            </a:r>
            <a:r>
              <a:rPr lang="ru-RU" sz="1600">
                <a:solidFill>
                  <a:schemeClr val="dk1"/>
                </a:solidFill>
              </a:rPr>
              <a:t> и другие протоколы.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Архитектура:</a:t>
            </a:r>
            <a:r>
              <a:rPr lang="ru-RU" sz="1600">
                <a:solidFill>
                  <a:schemeClr val="dk1"/>
                </a:solidFill>
              </a:rPr>
              <a:t> Чёткое разделение ролей – клиент отвечает за пользовательский интерфейс и отправку запросов, сервер – за обработку и предоставление данных.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ru-RU" sz="1600">
                <a:solidFill>
                  <a:schemeClr val="dk1"/>
                </a:solidFill>
              </a:rPr>
              <a:t>Стандарты:</a:t>
            </a:r>
            <a:r>
              <a:rPr lang="ru-RU" sz="1600">
                <a:solidFill>
                  <a:schemeClr val="dk1"/>
                </a:solidFill>
              </a:rPr>
              <a:t> Использование стандартных методов (</a:t>
            </a:r>
            <a:r>
              <a:rPr b="1" lang="ru-RU" sz="1600">
                <a:solidFill>
                  <a:schemeClr val="dk1"/>
                </a:solidFill>
              </a:rPr>
              <a:t>GET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POST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PUT</a:t>
            </a:r>
            <a:r>
              <a:rPr lang="ru-RU" sz="1600">
                <a:solidFill>
                  <a:schemeClr val="dk1"/>
                </a:solidFill>
              </a:rPr>
              <a:t>, </a:t>
            </a:r>
            <a:r>
              <a:rPr b="1" lang="ru-RU" sz="1600">
                <a:solidFill>
                  <a:schemeClr val="dk1"/>
                </a:solidFill>
              </a:rPr>
              <a:t>DELETE</a:t>
            </a:r>
            <a:r>
              <a:rPr lang="ru-RU" sz="1600">
                <a:solidFill>
                  <a:schemeClr val="dk1"/>
                </a:solidFill>
              </a:rPr>
              <a:t> и т.д.) позволяет унифицировать общение между клиентом и сервером.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type="title"/>
          </p:nvPr>
        </p:nvSpPr>
        <p:spPr>
          <a:xfrm>
            <a:off x="217916" y="2902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/>
              <a:t>Диаграмма последовательности</a:t>
            </a:r>
            <a:endParaRPr/>
          </a:p>
        </p:txBody>
      </p:sp>
      <p:pic>
        <p:nvPicPr>
          <p:cNvPr descr="preencoded.png" id="115" name="Google Shape;1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967" y="333343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tUML diagram" id="117" name="Google Shape;11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082" y="1238192"/>
            <a:ext cx="7543836" cy="326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Логический тип Bool. Операторы сравнения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25" name="Google Shape;1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9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7" name="Google Shape;1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/>
          <p:nvPr/>
        </p:nvSpPr>
        <p:spPr>
          <a:xfrm>
            <a:off x="2495350" y="1220900"/>
            <a:ext cx="6256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Монолитная архитектура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